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8" r:id="rId6"/>
    <p:sldId id="259" r:id="rId7"/>
    <p:sldId id="260" r:id="rId8"/>
    <p:sldId id="261" r:id="rId9"/>
    <p:sldId id="262" r:id="rId10"/>
    <p:sldId id="263" r:id="rId11"/>
    <p:sldId id="264" r:id="rId12"/>
    <p:sldId id="265" r:id="rId13"/>
    <p:sldId id="257" r:id="rId14"/>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1E3"/>
    <a:srgbClr val="B8AD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731" autoAdjust="0"/>
  </p:normalViewPr>
  <p:slideViewPr>
    <p:cSldViewPr snapToGrid="0">
      <p:cViewPr varScale="1">
        <p:scale>
          <a:sx n="39" d="100"/>
          <a:sy n="39" d="100"/>
        </p:scale>
        <p:origin x="19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B8854D2B-F6E4-D14C-BD3C-FE671A6F3AC7}" type="datetimeFigureOut">
              <a:rPr lang="en-US" smtClean="0"/>
              <a:t>12/10/2019</a:t>
            </a:fld>
            <a:endParaRPr lang="en-US"/>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0D83091D-2574-044C-B59F-8C52A180D5CD}" type="slidenum">
              <a:rPr lang="en-US" smtClean="0"/>
              <a:t>‹#›</a:t>
            </a:fld>
            <a:endParaRPr lang="en-US"/>
          </a:p>
        </p:txBody>
      </p:sp>
    </p:spTree>
    <p:extLst>
      <p:ext uri="{BB962C8B-B14F-4D97-AF65-F5344CB8AC3E}">
        <p14:creationId xmlns:p14="http://schemas.microsoft.com/office/powerpoint/2010/main" val="267733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83091D-2574-044C-B59F-8C52A180D5CD}" type="slidenum">
              <a:rPr lang="en-US" smtClean="0"/>
              <a:t>1</a:t>
            </a:fld>
            <a:endParaRPr lang="en-US"/>
          </a:p>
        </p:txBody>
      </p:sp>
    </p:spTree>
    <p:extLst>
      <p:ext uri="{BB962C8B-B14F-4D97-AF65-F5344CB8AC3E}">
        <p14:creationId xmlns:p14="http://schemas.microsoft.com/office/powerpoint/2010/main" val="47457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83091D-2574-044C-B59F-8C52A180D5CD}" type="slidenum">
              <a:rPr lang="en-US" smtClean="0"/>
              <a:t>10</a:t>
            </a:fld>
            <a:endParaRPr lang="en-US"/>
          </a:p>
        </p:txBody>
      </p:sp>
    </p:spTree>
    <p:extLst>
      <p:ext uri="{BB962C8B-B14F-4D97-AF65-F5344CB8AC3E}">
        <p14:creationId xmlns:p14="http://schemas.microsoft.com/office/powerpoint/2010/main" val="322639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Edwards’s pheasant population trend is shown as decreasing, with an estimated 50-249 remaining in the wild (BirdLife International, 2019).</a:t>
            </a:r>
          </a:p>
          <a:p>
            <a:endParaRPr lang="en-GB" dirty="0"/>
          </a:p>
          <a:p>
            <a:r>
              <a:rPr lang="en-GB" dirty="0"/>
              <a:t>Their population range is small and severely fragmented due to the loss of lowland habitat throughout the Vietnam war (1955-1975) and pressures from high level hunting. (10 recorded sites between </a:t>
            </a:r>
            <a:r>
              <a:rPr lang="en-GB" dirty="0" err="1"/>
              <a:t>quang</a:t>
            </a:r>
            <a:r>
              <a:rPr lang="en-GB" dirty="0"/>
              <a:t> tri province and </a:t>
            </a:r>
            <a:r>
              <a:rPr lang="en-GB" dirty="0" err="1"/>
              <a:t>thua</a:t>
            </a:r>
            <a:r>
              <a:rPr lang="en-GB" dirty="0"/>
              <a:t> thein </a:t>
            </a:r>
            <a:r>
              <a:rPr lang="en-GB" dirty="0" err="1"/>
              <a:t>hai</a:t>
            </a:r>
            <a:r>
              <a:rPr lang="en-GB" dirty="0"/>
              <a:t> province… others discovered by Delacour between </a:t>
            </a:r>
            <a:r>
              <a:rPr lang="en-GB" dirty="0" err="1"/>
              <a:t>quang</a:t>
            </a:r>
            <a:r>
              <a:rPr lang="en-GB" dirty="0"/>
              <a:t> tri to hoi an province) </a:t>
            </a:r>
          </a:p>
          <a:p>
            <a:r>
              <a:rPr lang="en-GB" dirty="0"/>
              <a:t>Due to which, the IUCN has deemed the species critically endangered and of conservation concern (</a:t>
            </a:r>
            <a:r>
              <a:rPr lang="en-GB" dirty="0" err="1"/>
              <a:t>Hennache</a:t>
            </a:r>
            <a:r>
              <a:rPr lang="en-GB" dirty="0"/>
              <a:t>, 2014). </a:t>
            </a:r>
          </a:p>
          <a:p>
            <a:endParaRPr lang="en-GB" dirty="0"/>
          </a:p>
          <a:p>
            <a:r>
              <a:rPr lang="en-GB" dirty="0"/>
              <a:t>However, Jean Delacour removed remaining birds they captured to Europe in 1920 and began breeding them (European Conservation Breeding Group, 2014)… then in 1968, the first studbook was established for a more efficient breeding programme (World Pheasant Association, 2014).</a:t>
            </a:r>
          </a:p>
          <a:p>
            <a:endParaRPr lang="en-GB" dirty="0"/>
          </a:p>
          <a:p>
            <a:r>
              <a:rPr lang="en-GB" dirty="0"/>
              <a:t>BUT little is known of the birds, their natural behaviour and what influences breeding success. </a:t>
            </a:r>
          </a:p>
          <a:p>
            <a:r>
              <a:rPr lang="en-GB" dirty="0"/>
              <a:t>Therefore… as Sparsholt and Paignton Zoo are working in partnership with EAZA &amp; Viet Nature to reintroduce the pheasants (Paignton zoo, 2019) I wanted a project of impact, to help conservation and to develop beneficial research.</a:t>
            </a:r>
            <a:endParaRPr lang="en-US" dirty="0"/>
          </a:p>
        </p:txBody>
      </p:sp>
      <p:sp>
        <p:nvSpPr>
          <p:cNvPr id="4" name="Slide Number Placeholder 3"/>
          <p:cNvSpPr>
            <a:spLocks noGrp="1"/>
          </p:cNvSpPr>
          <p:nvPr>
            <p:ph type="sldNum" sz="quarter" idx="5"/>
          </p:nvPr>
        </p:nvSpPr>
        <p:spPr/>
        <p:txBody>
          <a:bodyPr/>
          <a:lstStyle/>
          <a:p>
            <a:fld id="{0D83091D-2574-044C-B59F-8C52A180D5CD}" type="slidenum">
              <a:rPr lang="en-US" smtClean="0"/>
              <a:t>2</a:t>
            </a:fld>
            <a:endParaRPr lang="en-US"/>
          </a:p>
        </p:txBody>
      </p:sp>
    </p:spTree>
    <p:extLst>
      <p:ext uri="{BB962C8B-B14F-4D97-AF65-F5344CB8AC3E}">
        <p14:creationId xmlns:p14="http://schemas.microsoft.com/office/powerpoint/2010/main" val="130732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Understand the behaviours of </a:t>
            </a:r>
            <a:r>
              <a:rPr lang="en-US" i="1" dirty="0"/>
              <a:t>L. </a:t>
            </a:r>
            <a:r>
              <a:rPr lang="en-US" i="1" dirty="0" err="1"/>
              <a:t>edwardsi</a:t>
            </a:r>
            <a:endParaRPr lang="en-US" i="1" dirty="0"/>
          </a:p>
          <a:p>
            <a:pPr marL="171450" indent="-171450">
              <a:buFontTx/>
              <a:buChar char="-"/>
            </a:pPr>
            <a:r>
              <a:rPr lang="en-US" dirty="0"/>
              <a:t>If there is a correlation of enclosure use and performance of behaviours (do they show a habitat preference?)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Investigate whether there is an influence of observer presence on behaviour</a:t>
            </a:r>
          </a:p>
          <a:p>
            <a:pPr marL="0" indent="0">
              <a:buFontTx/>
              <a:buNone/>
            </a:pPr>
            <a:endParaRPr lang="en-US" dirty="0"/>
          </a:p>
        </p:txBody>
      </p:sp>
      <p:sp>
        <p:nvSpPr>
          <p:cNvPr id="4" name="Slide Number Placeholder 3"/>
          <p:cNvSpPr>
            <a:spLocks noGrp="1"/>
          </p:cNvSpPr>
          <p:nvPr>
            <p:ph type="sldNum" sz="quarter" idx="5"/>
          </p:nvPr>
        </p:nvSpPr>
        <p:spPr/>
        <p:txBody>
          <a:bodyPr/>
          <a:lstStyle/>
          <a:p>
            <a:fld id="{0D83091D-2574-044C-B59F-8C52A180D5CD}" type="slidenum">
              <a:rPr lang="en-US" smtClean="0"/>
              <a:t>3</a:t>
            </a:fld>
            <a:endParaRPr lang="en-US"/>
          </a:p>
        </p:txBody>
      </p:sp>
    </p:spTree>
    <p:extLst>
      <p:ext uri="{BB962C8B-B14F-4D97-AF65-F5344CB8AC3E}">
        <p14:creationId xmlns:p14="http://schemas.microsoft.com/office/powerpoint/2010/main" val="2560387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survey will be included; sent out in WPA newsletter with the aim that breeders will complete.</a:t>
            </a:r>
          </a:p>
          <a:p>
            <a:endParaRPr lang="en-GB" dirty="0"/>
          </a:p>
          <a:p>
            <a:r>
              <a:rPr lang="en-GB" dirty="0"/>
              <a:t>Investigating; enclosure design, chick success – hoping to highlight any relationships between enclosure design and breeding success.</a:t>
            </a:r>
            <a:endParaRPr lang="en-US" dirty="0"/>
          </a:p>
        </p:txBody>
      </p:sp>
      <p:sp>
        <p:nvSpPr>
          <p:cNvPr id="4" name="Slide Number Placeholder 3"/>
          <p:cNvSpPr>
            <a:spLocks noGrp="1"/>
          </p:cNvSpPr>
          <p:nvPr>
            <p:ph type="sldNum" sz="quarter" idx="5"/>
          </p:nvPr>
        </p:nvSpPr>
        <p:spPr/>
        <p:txBody>
          <a:bodyPr/>
          <a:lstStyle/>
          <a:p>
            <a:fld id="{0D83091D-2574-044C-B59F-8C52A180D5CD}" type="slidenum">
              <a:rPr lang="en-US" smtClean="0"/>
              <a:t>4</a:t>
            </a:fld>
            <a:endParaRPr lang="en-US"/>
          </a:p>
        </p:txBody>
      </p:sp>
    </p:spTree>
    <p:extLst>
      <p:ext uri="{BB962C8B-B14F-4D97-AF65-F5344CB8AC3E}">
        <p14:creationId xmlns:p14="http://schemas.microsoft.com/office/powerpoint/2010/main" val="160068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my study can be seen as a pilot study … gathering general information on the behaviour of l. edwardsi.</a:t>
            </a:r>
          </a:p>
          <a:p>
            <a:endParaRPr lang="en-GB" dirty="0"/>
          </a:p>
          <a:p>
            <a:pPr algn="l"/>
            <a:r>
              <a:rPr lang="en-GB" dirty="0"/>
              <a:t>H1: </a:t>
            </a:r>
            <a:r>
              <a:rPr lang="en-GB" dirty="0">
                <a:solidFill>
                  <a:schemeClr val="bg1"/>
                </a:solidFill>
              </a:rPr>
              <a:t>There will be a significant difference in the behaviours displayed by </a:t>
            </a:r>
            <a:r>
              <a:rPr lang="en-GB" i="1" dirty="0">
                <a:solidFill>
                  <a:schemeClr val="bg1"/>
                </a:solidFill>
              </a:rPr>
              <a:t>L. edwardsi </a:t>
            </a:r>
            <a:r>
              <a:rPr lang="en-GB" dirty="0">
                <a:solidFill>
                  <a:schemeClr val="bg1"/>
                </a:solidFill>
              </a:rPr>
              <a:t>when the observer is present and the observer is not. </a:t>
            </a:r>
          </a:p>
          <a:p>
            <a:r>
              <a:rPr lang="en-GB" dirty="0"/>
              <a:t>H2: </a:t>
            </a:r>
            <a:r>
              <a:rPr lang="en-GB" dirty="0">
                <a:solidFill>
                  <a:schemeClr val="bg1"/>
                </a:solidFill>
              </a:rPr>
              <a:t>There will be a significant correlation between enclosure use and the presence of behaviours. </a:t>
            </a:r>
            <a:endParaRPr lang="en-GB" dirty="0"/>
          </a:p>
        </p:txBody>
      </p:sp>
      <p:sp>
        <p:nvSpPr>
          <p:cNvPr id="4" name="Slide Number Placeholder 3"/>
          <p:cNvSpPr>
            <a:spLocks noGrp="1"/>
          </p:cNvSpPr>
          <p:nvPr>
            <p:ph type="sldNum" sz="quarter" idx="5"/>
          </p:nvPr>
        </p:nvSpPr>
        <p:spPr/>
        <p:txBody>
          <a:bodyPr/>
          <a:lstStyle/>
          <a:p>
            <a:fld id="{0D83091D-2574-044C-B59F-8C52A180D5CD}" type="slidenum">
              <a:rPr lang="en-US" smtClean="0"/>
              <a:t>5</a:t>
            </a:fld>
            <a:endParaRPr lang="en-US"/>
          </a:p>
        </p:txBody>
      </p:sp>
    </p:spTree>
    <p:extLst>
      <p:ext uri="{BB962C8B-B14F-4D97-AF65-F5344CB8AC3E}">
        <p14:creationId xmlns:p14="http://schemas.microsoft.com/office/powerpoint/2010/main" val="2327410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is limited in captive </a:t>
            </a:r>
            <a:r>
              <a:rPr lang="en-US" i="1" dirty="0"/>
              <a:t>L. edwardsi </a:t>
            </a:r>
            <a:r>
              <a:rPr lang="en-US" dirty="0"/>
              <a:t>and non-</a:t>
            </a:r>
            <a:r>
              <a:rPr lang="en-US" dirty="0" err="1"/>
              <a:t>exsistent</a:t>
            </a:r>
            <a:r>
              <a:rPr lang="en-US" dirty="0"/>
              <a:t> in the wild due to the lack of populations and study interest.</a:t>
            </a:r>
          </a:p>
          <a:p>
            <a:pPr marL="0" indent="0">
              <a:buFontTx/>
              <a:buNone/>
            </a:pPr>
            <a:r>
              <a:rPr lang="en-US" dirty="0"/>
              <a:t>Current literature, specifically the WPA husbandry guidelines (</a:t>
            </a:r>
            <a:r>
              <a:rPr lang="en-US" dirty="0" err="1"/>
              <a:t>Hennache</a:t>
            </a:r>
            <a:r>
              <a:rPr lang="en-US" dirty="0"/>
              <a:t>, 2014), only briefly state the breeding and courtship behaviours of the species.</a:t>
            </a:r>
          </a:p>
          <a:p>
            <a:pPr marL="171450" indent="-171450">
              <a:buFontTx/>
              <a:buChar char="-"/>
            </a:pPr>
            <a:endParaRPr lang="en-US" dirty="0"/>
          </a:p>
          <a:p>
            <a:pPr marL="171450" indent="-171450">
              <a:buFontTx/>
              <a:buChar char="-"/>
            </a:pPr>
            <a:r>
              <a:rPr lang="en-US" dirty="0"/>
              <a:t>We do understand that; a breeding pair will nest on the ground, enter breeding season at the end of March (Dams, 2018) and produce a clutch of between four-seven eggs (</a:t>
            </a:r>
            <a:r>
              <a:rPr lang="en-US" dirty="0" err="1"/>
              <a:t>Hoyo</a:t>
            </a:r>
            <a:r>
              <a:rPr lang="en-US" dirty="0"/>
              <a:t>, Elliott &amp; Christie, 2011). </a:t>
            </a:r>
          </a:p>
          <a:p>
            <a:pPr marL="171450" indent="-171450">
              <a:buFontTx/>
              <a:buChar char="-"/>
            </a:pPr>
            <a:r>
              <a:rPr lang="en-US" dirty="0"/>
              <a:t>From what is known of l. edwardsi in the wild: they are associated with thick undergrowth and assumed to have similar activity budgets to other forest-dwelling pheasants e.g. spending morning-late afternoon foraging and roosting in trees overnight (</a:t>
            </a:r>
            <a:r>
              <a:rPr lang="en-US" dirty="0" err="1"/>
              <a:t>Johnsgard</a:t>
            </a:r>
            <a:r>
              <a:rPr lang="en-US" dirty="0"/>
              <a:t>, 1999).</a:t>
            </a:r>
          </a:p>
          <a:p>
            <a:pPr marL="171450" indent="-171450">
              <a:buFontTx/>
              <a:buChar char="-"/>
            </a:pPr>
            <a:endParaRPr lang="en-US" dirty="0"/>
          </a:p>
          <a:p>
            <a:pPr marL="0" indent="0">
              <a:buFontTx/>
              <a:buNone/>
            </a:pPr>
            <a:r>
              <a:rPr lang="en-US" dirty="0"/>
              <a:t>Therefore, assuming I will find similar results for those at the Sparsholt </a:t>
            </a:r>
            <a:r>
              <a:rPr lang="en-US" dirty="0" err="1"/>
              <a:t>amc</a:t>
            </a:r>
            <a:r>
              <a:rPr lang="en-US" dirty="0"/>
              <a:t> but, more detail needed on the activity budget</a:t>
            </a:r>
          </a:p>
        </p:txBody>
      </p:sp>
      <p:sp>
        <p:nvSpPr>
          <p:cNvPr id="4" name="Slide Number Placeholder 3"/>
          <p:cNvSpPr>
            <a:spLocks noGrp="1"/>
          </p:cNvSpPr>
          <p:nvPr>
            <p:ph type="sldNum" sz="quarter" idx="5"/>
          </p:nvPr>
        </p:nvSpPr>
        <p:spPr/>
        <p:txBody>
          <a:bodyPr/>
          <a:lstStyle/>
          <a:p>
            <a:fld id="{0D83091D-2574-044C-B59F-8C52A180D5CD}" type="slidenum">
              <a:rPr lang="en-US" smtClean="0"/>
              <a:t>6</a:t>
            </a:fld>
            <a:endParaRPr lang="en-US"/>
          </a:p>
        </p:txBody>
      </p:sp>
    </p:spTree>
    <p:extLst>
      <p:ext uri="{BB962C8B-B14F-4D97-AF65-F5344CB8AC3E}">
        <p14:creationId xmlns:p14="http://schemas.microsoft.com/office/powerpoint/2010/main" val="414489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72 hours of data collection was carried out across 2 aviaries.</a:t>
            </a:r>
          </a:p>
          <a:p>
            <a:r>
              <a:rPr lang="en-GB" dirty="0"/>
              <a:t>36 hours at each enclosure; both divided between camera (18hours) and physical observations (18hours)</a:t>
            </a:r>
          </a:p>
          <a:p>
            <a:endParaRPr lang="en-GB" dirty="0"/>
          </a:p>
          <a:p>
            <a:r>
              <a:rPr lang="en-GB" dirty="0"/>
              <a:t>Samples: 1 aviary containing a breeding pair and 6 chicks, another aviary with a breeding pair and 2 chicks.</a:t>
            </a:r>
          </a:p>
          <a:p>
            <a:endParaRPr lang="en-GB" dirty="0"/>
          </a:p>
          <a:p>
            <a:r>
              <a:rPr lang="en-GB" dirty="0"/>
              <a:t>I sectioned the enclosure into zones (indoors, dense vegetation, open land and elevated perch) to allow for assessment of habitat preferences.</a:t>
            </a:r>
          </a:p>
          <a:p>
            <a:endParaRPr lang="en-GB" dirty="0"/>
          </a:p>
          <a:p>
            <a:r>
              <a:rPr lang="en-GB" dirty="0"/>
              <a:t>Behaviours of both the female and male parents were recorded every minute for one hour periods, alongside their location in the enclosure. </a:t>
            </a:r>
          </a:p>
          <a:p>
            <a:endParaRPr lang="en-GB" dirty="0"/>
          </a:p>
          <a:p>
            <a:r>
              <a:rPr lang="en-GB" dirty="0"/>
              <a:t>Chick location was also recorded but, behaviours were not counted due to the inability to identify individuals. </a:t>
            </a:r>
          </a:p>
          <a:p>
            <a:endParaRPr lang="en-GB" dirty="0"/>
          </a:p>
          <a:p>
            <a:r>
              <a:rPr lang="en-GB" dirty="0"/>
              <a:t>Extraneous variables were recorded to allow them to be controlled (Martin &amp; Bateson, 2006); date, time, weather, temperature, visitors and keeper presence. </a:t>
            </a:r>
          </a:p>
          <a:p>
            <a:endParaRPr lang="en-GB" dirty="0"/>
          </a:p>
        </p:txBody>
      </p:sp>
      <p:sp>
        <p:nvSpPr>
          <p:cNvPr id="4" name="Slide Number Placeholder 3"/>
          <p:cNvSpPr>
            <a:spLocks noGrp="1"/>
          </p:cNvSpPr>
          <p:nvPr>
            <p:ph type="sldNum" sz="quarter" idx="5"/>
          </p:nvPr>
        </p:nvSpPr>
        <p:spPr/>
        <p:txBody>
          <a:bodyPr/>
          <a:lstStyle/>
          <a:p>
            <a:fld id="{0D83091D-2574-044C-B59F-8C52A180D5CD}" type="slidenum">
              <a:rPr lang="en-US" smtClean="0"/>
              <a:t>7</a:t>
            </a:fld>
            <a:endParaRPr lang="en-US"/>
          </a:p>
        </p:txBody>
      </p:sp>
    </p:spTree>
    <p:extLst>
      <p:ext uri="{BB962C8B-B14F-4D97-AF65-F5344CB8AC3E}">
        <p14:creationId xmlns:p14="http://schemas.microsoft.com/office/powerpoint/2010/main" val="173951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all data has been analysed yet, therefore no statistical results can be concluded.</a:t>
            </a:r>
          </a:p>
          <a:p>
            <a:endParaRPr lang="en-GB" dirty="0"/>
          </a:p>
          <a:p>
            <a:r>
              <a:rPr lang="en-GB" dirty="0"/>
              <a:t>However, from raw data and observations = It appears that </a:t>
            </a:r>
            <a:r>
              <a:rPr lang="en-GB" i="1" dirty="0"/>
              <a:t>L. edwardsi </a:t>
            </a:r>
            <a:r>
              <a:rPr lang="en-GB" dirty="0"/>
              <a:t>spend the majority of their activity budget foraging in the open land and under dense vegetation.</a:t>
            </a:r>
          </a:p>
          <a:p>
            <a:r>
              <a:rPr lang="en-GB" dirty="0"/>
              <a:t>		                     =	When an observer is present, they spend more time out of site or under dense vegetation. Whereas, camera observations show 			the birds as being in open land for the majority of the observation period.</a:t>
            </a:r>
          </a:p>
          <a:p>
            <a:r>
              <a:rPr lang="en-GB" dirty="0"/>
              <a:t>		                     =*an interesting observation is that both breeding pairs have started to re-establish bonds during the months of October and 			November, with the males grooming females and performing courtship behaviours (male wags tail side to side while female 			bows). Potentially suggesting that captive pairs establish bonds months before the breeding period begins in March (European 			Conservation and Breeding Group, 2014).</a:t>
            </a:r>
          </a:p>
          <a:p>
            <a:endParaRPr lang="en-GB" dirty="0"/>
          </a:p>
          <a:p>
            <a:r>
              <a:rPr lang="en-GB" dirty="0"/>
              <a:t>Application to the industry = overall aim will be to use this information to promote appropriate husbandry care throughout collections in the breeding programme and 		therefore, have a knock-on impact on the success of birds bred and released as their needs will be better understood. </a:t>
            </a:r>
          </a:p>
          <a:p>
            <a:endParaRPr lang="en-GB" dirty="0"/>
          </a:p>
          <a:p>
            <a:r>
              <a:rPr lang="en-GB" dirty="0"/>
              <a:t>Specific examples: the observation that birds spend the majority of time foraging – requires them to be given substrate appropriate for this behaviour and/or scatter feed 	      their supplement feed (mealworms) to encourage foraging (</a:t>
            </a:r>
            <a:r>
              <a:rPr lang="en-GB" dirty="0" err="1"/>
              <a:t>Hennache</a:t>
            </a:r>
            <a:r>
              <a:rPr lang="en-GB" dirty="0"/>
              <a:t>, 2014).</a:t>
            </a:r>
          </a:p>
          <a:p>
            <a:r>
              <a:rPr lang="en-GB" dirty="0"/>
              <a:t>	     *With the observer having an effect on the birds’ behaviours – keepers performing husbandry routines would need to be aware of this and be considerate 	       when entering enclosures (e.g. allowing birds time to hide and escape their presence).</a:t>
            </a:r>
          </a:p>
          <a:p>
            <a:r>
              <a:rPr lang="en-GB" dirty="0"/>
              <a:t>	     *Bonds being re-established during winter months may suggest that pheasant pairs should be introduced before the breeding period to ensure pairing is 	      a success.</a:t>
            </a:r>
          </a:p>
        </p:txBody>
      </p:sp>
      <p:sp>
        <p:nvSpPr>
          <p:cNvPr id="4" name="Slide Number Placeholder 3"/>
          <p:cNvSpPr>
            <a:spLocks noGrp="1"/>
          </p:cNvSpPr>
          <p:nvPr>
            <p:ph type="sldNum" sz="quarter" idx="5"/>
          </p:nvPr>
        </p:nvSpPr>
        <p:spPr/>
        <p:txBody>
          <a:bodyPr/>
          <a:lstStyle/>
          <a:p>
            <a:fld id="{0D83091D-2574-044C-B59F-8C52A180D5CD}" type="slidenum">
              <a:rPr lang="en-US" smtClean="0"/>
              <a:t>8</a:t>
            </a:fld>
            <a:endParaRPr lang="en-US"/>
          </a:p>
        </p:txBody>
      </p:sp>
    </p:spTree>
    <p:extLst>
      <p:ext uri="{BB962C8B-B14F-4D97-AF65-F5344CB8AC3E}">
        <p14:creationId xmlns:p14="http://schemas.microsoft.com/office/powerpoint/2010/main" val="403235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83091D-2574-044C-B59F-8C52A180D5CD}" type="slidenum">
              <a:rPr lang="en-US" smtClean="0"/>
              <a:t>9</a:t>
            </a:fld>
            <a:endParaRPr lang="en-US"/>
          </a:p>
        </p:txBody>
      </p:sp>
    </p:spTree>
    <p:extLst>
      <p:ext uri="{BB962C8B-B14F-4D97-AF65-F5344CB8AC3E}">
        <p14:creationId xmlns:p14="http://schemas.microsoft.com/office/powerpoint/2010/main" val="355985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C4BC-1276-5D48-81C9-365217C799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841F9C2-62BD-A849-8C1D-65760AAA2D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EAC1656-4693-124A-8F09-5032B0C2CEC5}"/>
              </a:ext>
            </a:extLst>
          </p:cNvPr>
          <p:cNvSpPr>
            <a:spLocks noGrp="1"/>
          </p:cNvSpPr>
          <p:nvPr>
            <p:ph type="dt" sz="half" idx="10"/>
          </p:nvPr>
        </p:nvSpPr>
        <p:spPr/>
        <p:txBody>
          <a:bodyPr/>
          <a:lstStyle/>
          <a:p>
            <a:fld id="{66BD4362-C99D-DF42-8D96-AE0E7E7E03DC}" type="datetimeFigureOut">
              <a:rPr lang="en-US" smtClean="0"/>
              <a:t>12/10/2019</a:t>
            </a:fld>
            <a:endParaRPr lang="en-US"/>
          </a:p>
        </p:txBody>
      </p:sp>
      <p:sp>
        <p:nvSpPr>
          <p:cNvPr id="5" name="Footer Placeholder 4">
            <a:extLst>
              <a:ext uri="{FF2B5EF4-FFF2-40B4-BE49-F238E27FC236}">
                <a16:creationId xmlns:a16="http://schemas.microsoft.com/office/drawing/2014/main" id="{0B6CF788-1C73-FA43-8783-F4BF87CCF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7827F-0E17-8143-AA4F-E6134EB3644A}"/>
              </a:ext>
            </a:extLst>
          </p:cNvPr>
          <p:cNvSpPr>
            <a:spLocks noGrp="1"/>
          </p:cNvSpPr>
          <p:nvPr>
            <p:ph type="sldNum" sz="quarter" idx="12"/>
          </p:nvPr>
        </p:nvSpPr>
        <p:spPr/>
        <p:txBody>
          <a:bodyPr/>
          <a:lstStyle/>
          <a:p>
            <a:fld id="{AFC70351-FC62-B543-97E3-6A4400F1F3E8}" type="slidenum">
              <a:rPr lang="en-US" smtClean="0"/>
              <a:t>‹#›</a:t>
            </a:fld>
            <a:endParaRPr lang="en-US"/>
          </a:p>
        </p:txBody>
      </p:sp>
    </p:spTree>
    <p:extLst>
      <p:ext uri="{BB962C8B-B14F-4D97-AF65-F5344CB8AC3E}">
        <p14:creationId xmlns:p14="http://schemas.microsoft.com/office/powerpoint/2010/main" val="32669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60EF-0E65-704E-BD4E-334A3CF3CCE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F26F2F-A6F1-0A43-8876-D4B635E2B63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E16A18-5B1F-DC42-85B2-19A9CC47DB85}"/>
              </a:ext>
            </a:extLst>
          </p:cNvPr>
          <p:cNvSpPr>
            <a:spLocks noGrp="1"/>
          </p:cNvSpPr>
          <p:nvPr>
            <p:ph type="dt" sz="half" idx="10"/>
          </p:nvPr>
        </p:nvSpPr>
        <p:spPr/>
        <p:txBody>
          <a:bodyPr/>
          <a:lstStyle/>
          <a:p>
            <a:fld id="{66BD4362-C99D-DF42-8D96-AE0E7E7E03DC}" type="datetimeFigureOut">
              <a:rPr lang="en-US" smtClean="0"/>
              <a:t>12/10/2019</a:t>
            </a:fld>
            <a:endParaRPr lang="en-US"/>
          </a:p>
        </p:txBody>
      </p:sp>
      <p:sp>
        <p:nvSpPr>
          <p:cNvPr id="5" name="Footer Placeholder 4">
            <a:extLst>
              <a:ext uri="{FF2B5EF4-FFF2-40B4-BE49-F238E27FC236}">
                <a16:creationId xmlns:a16="http://schemas.microsoft.com/office/drawing/2014/main" id="{277AAE22-13A0-6148-9B0F-EF06C4100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7F163-74C9-0944-A440-7B1B33099946}"/>
              </a:ext>
            </a:extLst>
          </p:cNvPr>
          <p:cNvSpPr>
            <a:spLocks noGrp="1"/>
          </p:cNvSpPr>
          <p:nvPr>
            <p:ph type="sldNum" sz="quarter" idx="12"/>
          </p:nvPr>
        </p:nvSpPr>
        <p:spPr/>
        <p:txBody>
          <a:bodyPr/>
          <a:lstStyle/>
          <a:p>
            <a:fld id="{AFC70351-FC62-B543-97E3-6A4400F1F3E8}" type="slidenum">
              <a:rPr lang="en-US" smtClean="0"/>
              <a:t>‹#›</a:t>
            </a:fld>
            <a:endParaRPr lang="en-US"/>
          </a:p>
        </p:txBody>
      </p:sp>
    </p:spTree>
    <p:extLst>
      <p:ext uri="{BB962C8B-B14F-4D97-AF65-F5344CB8AC3E}">
        <p14:creationId xmlns:p14="http://schemas.microsoft.com/office/powerpoint/2010/main" val="42928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6192A2-F425-A844-94B0-D9880FCF3FE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8A7CDE-9927-874B-A89B-6578A97FDAF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53F7DF-A725-5942-A5F1-8C369C389AE6}"/>
              </a:ext>
            </a:extLst>
          </p:cNvPr>
          <p:cNvSpPr>
            <a:spLocks noGrp="1"/>
          </p:cNvSpPr>
          <p:nvPr>
            <p:ph type="dt" sz="half" idx="10"/>
          </p:nvPr>
        </p:nvSpPr>
        <p:spPr/>
        <p:txBody>
          <a:bodyPr/>
          <a:lstStyle/>
          <a:p>
            <a:fld id="{66BD4362-C99D-DF42-8D96-AE0E7E7E03DC}" type="datetimeFigureOut">
              <a:rPr lang="en-US" smtClean="0"/>
              <a:t>12/10/2019</a:t>
            </a:fld>
            <a:endParaRPr lang="en-US"/>
          </a:p>
        </p:txBody>
      </p:sp>
      <p:sp>
        <p:nvSpPr>
          <p:cNvPr id="5" name="Footer Placeholder 4">
            <a:extLst>
              <a:ext uri="{FF2B5EF4-FFF2-40B4-BE49-F238E27FC236}">
                <a16:creationId xmlns:a16="http://schemas.microsoft.com/office/drawing/2014/main" id="{69A183DB-1EDA-4941-9FB5-ABB3FE245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0783F-470F-1648-898E-C22C0EB2303D}"/>
              </a:ext>
            </a:extLst>
          </p:cNvPr>
          <p:cNvSpPr>
            <a:spLocks noGrp="1"/>
          </p:cNvSpPr>
          <p:nvPr>
            <p:ph type="sldNum" sz="quarter" idx="12"/>
          </p:nvPr>
        </p:nvSpPr>
        <p:spPr/>
        <p:txBody>
          <a:bodyPr/>
          <a:lstStyle/>
          <a:p>
            <a:fld id="{AFC70351-FC62-B543-97E3-6A4400F1F3E8}" type="slidenum">
              <a:rPr lang="en-US" smtClean="0"/>
              <a:t>‹#›</a:t>
            </a:fld>
            <a:endParaRPr lang="en-US"/>
          </a:p>
        </p:txBody>
      </p:sp>
    </p:spTree>
    <p:extLst>
      <p:ext uri="{BB962C8B-B14F-4D97-AF65-F5344CB8AC3E}">
        <p14:creationId xmlns:p14="http://schemas.microsoft.com/office/powerpoint/2010/main" val="53239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B23F-C36F-3042-B1E2-1112CB72D71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F883E2-EA31-F449-94D7-A26D795B89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F7FB62-D029-6F4A-BFB3-D406537BFA01}"/>
              </a:ext>
            </a:extLst>
          </p:cNvPr>
          <p:cNvSpPr>
            <a:spLocks noGrp="1"/>
          </p:cNvSpPr>
          <p:nvPr>
            <p:ph type="dt" sz="half" idx="10"/>
          </p:nvPr>
        </p:nvSpPr>
        <p:spPr/>
        <p:txBody>
          <a:bodyPr/>
          <a:lstStyle/>
          <a:p>
            <a:fld id="{66BD4362-C99D-DF42-8D96-AE0E7E7E03DC}" type="datetimeFigureOut">
              <a:rPr lang="en-US" smtClean="0"/>
              <a:t>12/10/2019</a:t>
            </a:fld>
            <a:endParaRPr lang="en-US"/>
          </a:p>
        </p:txBody>
      </p:sp>
      <p:sp>
        <p:nvSpPr>
          <p:cNvPr id="5" name="Footer Placeholder 4">
            <a:extLst>
              <a:ext uri="{FF2B5EF4-FFF2-40B4-BE49-F238E27FC236}">
                <a16:creationId xmlns:a16="http://schemas.microsoft.com/office/drawing/2014/main" id="{E37BC616-2B67-FE4F-BBC0-25F750667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8DF64-32E5-FA42-BC36-47E6C10E8DB9}"/>
              </a:ext>
            </a:extLst>
          </p:cNvPr>
          <p:cNvSpPr>
            <a:spLocks noGrp="1"/>
          </p:cNvSpPr>
          <p:nvPr>
            <p:ph type="sldNum" sz="quarter" idx="12"/>
          </p:nvPr>
        </p:nvSpPr>
        <p:spPr/>
        <p:txBody>
          <a:bodyPr/>
          <a:lstStyle/>
          <a:p>
            <a:fld id="{AFC70351-FC62-B543-97E3-6A4400F1F3E8}" type="slidenum">
              <a:rPr lang="en-US" smtClean="0"/>
              <a:t>‹#›</a:t>
            </a:fld>
            <a:endParaRPr lang="en-US"/>
          </a:p>
        </p:txBody>
      </p:sp>
    </p:spTree>
    <p:extLst>
      <p:ext uri="{BB962C8B-B14F-4D97-AF65-F5344CB8AC3E}">
        <p14:creationId xmlns:p14="http://schemas.microsoft.com/office/powerpoint/2010/main" val="215948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5949-378B-914F-BE10-65212448598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E71E856-FE1E-F74F-9EFA-DAAA0C5C21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3EABDC6-94B5-7D4F-B4BA-563A4B75C52A}"/>
              </a:ext>
            </a:extLst>
          </p:cNvPr>
          <p:cNvSpPr>
            <a:spLocks noGrp="1"/>
          </p:cNvSpPr>
          <p:nvPr>
            <p:ph type="dt" sz="half" idx="10"/>
          </p:nvPr>
        </p:nvSpPr>
        <p:spPr/>
        <p:txBody>
          <a:bodyPr/>
          <a:lstStyle/>
          <a:p>
            <a:fld id="{66BD4362-C99D-DF42-8D96-AE0E7E7E03DC}" type="datetimeFigureOut">
              <a:rPr lang="en-US" smtClean="0"/>
              <a:t>12/10/2019</a:t>
            </a:fld>
            <a:endParaRPr lang="en-US"/>
          </a:p>
        </p:txBody>
      </p:sp>
      <p:sp>
        <p:nvSpPr>
          <p:cNvPr id="5" name="Footer Placeholder 4">
            <a:extLst>
              <a:ext uri="{FF2B5EF4-FFF2-40B4-BE49-F238E27FC236}">
                <a16:creationId xmlns:a16="http://schemas.microsoft.com/office/drawing/2014/main" id="{1B239D70-2C17-4448-8E60-4FC510959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13AFF-A633-FD4D-B2BE-53130C2FC299}"/>
              </a:ext>
            </a:extLst>
          </p:cNvPr>
          <p:cNvSpPr>
            <a:spLocks noGrp="1"/>
          </p:cNvSpPr>
          <p:nvPr>
            <p:ph type="sldNum" sz="quarter" idx="12"/>
          </p:nvPr>
        </p:nvSpPr>
        <p:spPr/>
        <p:txBody>
          <a:bodyPr/>
          <a:lstStyle/>
          <a:p>
            <a:fld id="{AFC70351-FC62-B543-97E3-6A4400F1F3E8}" type="slidenum">
              <a:rPr lang="en-US" smtClean="0"/>
              <a:t>‹#›</a:t>
            </a:fld>
            <a:endParaRPr lang="en-US"/>
          </a:p>
        </p:txBody>
      </p:sp>
    </p:spTree>
    <p:extLst>
      <p:ext uri="{BB962C8B-B14F-4D97-AF65-F5344CB8AC3E}">
        <p14:creationId xmlns:p14="http://schemas.microsoft.com/office/powerpoint/2010/main" val="118904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674D-3F9E-9B4A-B916-C48CF3C4FF7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87BE76-5D31-214E-BC36-66B88629C4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7A9C746-A244-B343-93B0-49139FDD5DA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AD59494-C1B5-724D-A6DF-ED5E7106E95E}"/>
              </a:ext>
            </a:extLst>
          </p:cNvPr>
          <p:cNvSpPr>
            <a:spLocks noGrp="1"/>
          </p:cNvSpPr>
          <p:nvPr>
            <p:ph type="dt" sz="half" idx="10"/>
          </p:nvPr>
        </p:nvSpPr>
        <p:spPr/>
        <p:txBody>
          <a:bodyPr/>
          <a:lstStyle/>
          <a:p>
            <a:fld id="{66BD4362-C99D-DF42-8D96-AE0E7E7E03DC}" type="datetimeFigureOut">
              <a:rPr lang="en-US" smtClean="0"/>
              <a:t>12/10/2019</a:t>
            </a:fld>
            <a:endParaRPr lang="en-US"/>
          </a:p>
        </p:txBody>
      </p:sp>
      <p:sp>
        <p:nvSpPr>
          <p:cNvPr id="6" name="Footer Placeholder 5">
            <a:extLst>
              <a:ext uri="{FF2B5EF4-FFF2-40B4-BE49-F238E27FC236}">
                <a16:creationId xmlns:a16="http://schemas.microsoft.com/office/drawing/2014/main" id="{C8812C80-8E67-0247-884D-B98014CE2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AB8EF-00EA-184C-949A-B33DBB9F9BE3}"/>
              </a:ext>
            </a:extLst>
          </p:cNvPr>
          <p:cNvSpPr>
            <a:spLocks noGrp="1"/>
          </p:cNvSpPr>
          <p:nvPr>
            <p:ph type="sldNum" sz="quarter" idx="12"/>
          </p:nvPr>
        </p:nvSpPr>
        <p:spPr/>
        <p:txBody>
          <a:bodyPr/>
          <a:lstStyle/>
          <a:p>
            <a:fld id="{AFC70351-FC62-B543-97E3-6A4400F1F3E8}" type="slidenum">
              <a:rPr lang="en-US" smtClean="0"/>
              <a:t>‹#›</a:t>
            </a:fld>
            <a:endParaRPr lang="en-US"/>
          </a:p>
        </p:txBody>
      </p:sp>
    </p:spTree>
    <p:extLst>
      <p:ext uri="{BB962C8B-B14F-4D97-AF65-F5344CB8AC3E}">
        <p14:creationId xmlns:p14="http://schemas.microsoft.com/office/powerpoint/2010/main" val="275476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2B16-9B8D-2C42-AEDC-E5798BF72A2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CE65BDD-4248-4544-A798-BD5185EFFD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4AC2AE-6B70-ED4B-B64F-D5DA3222EA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7C7BF90-BEA6-E040-A9A6-69E3B0A0C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C163925-473C-014A-99F6-D95091C3946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569FF83-B865-4742-960C-FF7F88E7D7CC}"/>
              </a:ext>
            </a:extLst>
          </p:cNvPr>
          <p:cNvSpPr>
            <a:spLocks noGrp="1"/>
          </p:cNvSpPr>
          <p:nvPr>
            <p:ph type="dt" sz="half" idx="10"/>
          </p:nvPr>
        </p:nvSpPr>
        <p:spPr/>
        <p:txBody>
          <a:bodyPr/>
          <a:lstStyle/>
          <a:p>
            <a:fld id="{66BD4362-C99D-DF42-8D96-AE0E7E7E03DC}" type="datetimeFigureOut">
              <a:rPr lang="en-US" smtClean="0"/>
              <a:t>12/10/2019</a:t>
            </a:fld>
            <a:endParaRPr lang="en-US"/>
          </a:p>
        </p:txBody>
      </p:sp>
      <p:sp>
        <p:nvSpPr>
          <p:cNvPr id="8" name="Footer Placeholder 7">
            <a:extLst>
              <a:ext uri="{FF2B5EF4-FFF2-40B4-BE49-F238E27FC236}">
                <a16:creationId xmlns:a16="http://schemas.microsoft.com/office/drawing/2014/main" id="{25E049C3-E482-9647-9DF0-39FC170A96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7B642C-B636-4B4F-8252-3C4AFCB155C9}"/>
              </a:ext>
            </a:extLst>
          </p:cNvPr>
          <p:cNvSpPr>
            <a:spLocks noGrp="1"/>
          </p:cNvSpPr>
          <p:nvPr>
            <p:ph type="sldNum" sz="quarter" idx="12"/>
          </p:nvPr>
        </p:nvSpPr>
        <p:spPr/>
        <p:txBody>
          <a:bodyPr/>
          <a:lstStyle/>
          <a:p>
            <a:fld id="{AFC70351-FC62-B543-97E3-6A4400F1F3E8}" type="slidenum">
              <a:rPr lang="en-US" smtClean="0"/>
              <a:t>‹#›</a:t>
            </a:fld>
            <a:endParaRPr lang="en-US"/>
          </a:p>
        </p:txBody>
      </p:sp>
    </p:spTree>
    <p:extLst>
      <p:ext uri="{BB962C8B-B14F-4D97-AF65-F5344CB8AC3E}">
        <p14:creationId xmlns:p14="http://schemas.microsoft.com/office/powerpoint/2010/main" val="357787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3F92-12AD-0947-AE71-6A4457135AF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24C920A-FEC4-C54C-9500-B1E66F26DB79}"/>
              </a:ext>
            </a:extLst>
          </p:cNvPr>
          <p:cNvSpPr>
            <a:spLocks noGrp="1"/>
          </p:cNvSpPr>
          <p:nvPr>
            <p:ph type="dt" sz="half" idx="10"/>
          </p:nvPr>
        </p:nvSpPr>
        <p:spPr/>
        <p:txBody>
          <a:bodyPr/>
          <a:lstStyle/>
          <a:p>
            <a:fld id="{66BD4362-C99D-DF42-8D96-AE0E7E7E03DC}" type="datetimeFigureOut">
              <a:rPr lang="en-US" smtClean="0"/>
              <a:t>12/10/2019</a:t>
            </a:fld>
            <a:endParaRPr lang="en-US"/>
          </a:p>
        </p:txBody>
      </p:sp>
      <p:sp>
        <p:nvSpPr>
          <p:cNvPr id="4" name="Footer Placeholder 3">
            <a:extLst>
              <a:ext uri="{FF2B5EF4-FFF2-40B4-BE49-F238E27FC236}">
                <a16:creationId xmlns:a16="http://schemas.microsoft.com/office/drawing/2014/main" id="{494F3B92-431D-9C47-9E0D-0628FA0406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8BF107-BB31-A04E-9BB9-DEC5960CF281}"/>
              </a:ext>
            </a:extLst>
          </p:cNvPr>
          <p:cNvSpPr>
            <a:spLocks noGrp="1"/>
          </p:cNvSpPr>
          <p:nvPr>
            <p:ph type="sldNum" sz="quarter" idx="12"/>
          </p:nvPr>
        </p:nvSpPr>
        <p:spPr/>
        <p:txBody>
          <a:bodyPr/>
          <a:lstStyle/>
          <a:p>
            <a:fld id="{AFC70351-FC62-B543-97E3-6A4400F1F3E8}" type="slidenum">
              <a:rPr lang="en-US" smtClean="0"/>
              <a:t>‹#›</a:t>
            </a:fld>
            <a:endParaRPr lang="en-US"/>
          </a:p>
        </p:txBody>
      </p:sp>
    </p:spTree>
    <p:extLst>
      <p:ext uri="{BB962C8B-B14F-4D97-AF65-F5344CB8AC3E}">
        <p14:creationId xmlns:p14="http://schemas.microsoft.com/office/powerpoint/2010/main" val="292946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28FEA-BC0E-C141-94F1-98194F681446}"/>
              </a:ext>
            </a:extLst>
          </p:cNvPr>
          <p:cNvSpPr>
            <a:spLocks noGrp="1"/>
          </p:cNvSpPr>
          <p:nvPr>
            <p:ph type="dt" sz="half" idx="10"/>
          </p:nvPr>
        </p:nvSpPr>
        <p:spPr/>
        <p:txBody>
          <a:bodyPr/>
          <a:lstStyle/>
          <a:p>
            <a:fld id="{66BD4362-C99D-DF42-8D96-AE0E7E7E03DC}" type="datetimeFigureOut">
              <a:rPr lang="en-US" smtClean="0"/>
              <a:t>12/10/2019</a:t>
            </a:fld>
            <a:endParaRPr lang="en-US"/>
          </a:p>
        </p:txBody>
      </p:sp>
      <p:sp>
        <p:nvSpPr>
          <p:cNvPr id="3" name="Footer Placeholder 2">
            <a:extLst>
              <a:ext uri="{FF2B5EF4-FFF2-40B4-BE49-F238E27FC236}">
                <a16:creationId xmlns:a16="http://schemas.microsoft.com/office/drawing/2014/main" id="{77339155-187F-1546-860A-7A1A5B7679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F11855-3A47-4044-A5D5-61D27F19DD55}"/>
              </a:ext>
            </a:extLst>
          </p:cNvPr>
          <p:cNvSpPr>
            <a:spLocks noGrp="1"/>
          </p:cNvSpPr>
          <p:nvPr>
            <p:ph type="sldNum" sz="quarter" idx="12"/>
          </p:nvPr>
        </p:nvSpPr>
        <p:spPr/>
        <p:txBody>
          <a:bodyPr/>
          <a:lstStyle/>
          <a:p>
            <a:fld id="{AFC70351-FC62-B543-97E3-6A4400F1F3E8}" type="slidenum">
              <a:rPr lang="en-US" smtClean="0"/>
              <a:t>‹#›</a:t>
            </a:fld>
            <a:endParaRPr lang="en-US"/>
          </a:p>
        </p:txBody>
      </p:sp>
    </p:spTree>
    <p:extLst>
      <p:ext uri="{BB962C8B-B14F-4D97-AF65-F5344CB8AC3E}">
        <p14:creationId xmlns:p14="http://schemas.microsoft.com/office/powerpoint/2010/main" val="16400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D2C0-BB2E-114F-A5BB-94EA4C3700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13C997C-3666-9A4E-92D1-896C1E47F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986D49A-741A-4246-8B13-B055246D8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9F99B5-F2AA-554E-9E27-0C6E64E7106E}"/>
              </a:ext>
            </a:extLst>
          </p:cNvPr>
          <p:cNvSpPr>
            <a:spLocks noGrp="1"/>
          </p:cNvSpPr>
          <p:nvPr>
            <p:ph type="dt" sz="half" idx="10"/>
          </p:nvPr>
        </p:nvSpPr>
        <p:spPr/>
        <p:txBody>
          <a:bodyPr/>
          <a:lstStyle/>
          <a:p>
            <a:fld id="{66BD4362-C99D-DF42-8D96-AE0E7E7E03DC}" type="datetimeFigureOut">
              <a:rPr lang="en-US" smtClean="0"/>
              <a:t>12/10/2019</a:t>
            </a:fld>
            <a:endParaRPr lang="en-US"/>
          </a:p>
        </p:txBody>
      </p:sp>
      <p:sp>
        <p:nvSpPr>
          <p:cNvPr id="6" name="Footer Placeholder 5">
            <a:extLst>
              <a:ext uri="{FF2B5EF4-FFF2-40B4-BE49-F238E27FC236}">
                <a16:creationId xmlns:a16="http://schemas.microsoft.com/office/drawing/2014/main" id="{884FB18A-574B-454C-8C07-6B0A3534B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40A25-B597-4549-9872-2C5D5DB8DC83}"/>
              </a:ext>
            </a:extLst>
          </p:cNvPr>
          <p:cNvSpPr>
            <a:spLocks noGrp="1"/>
          </p:cNvSpPr>
          <p:nvPr>
            <p:ph type="sldNum" sz="quarter" idx="12"/>
          </p:nvPr>
        </p:nvSpPr>
        <p:spPr/>
        <p:txBody>
          <a:bodyPr/>
          <a:lstStyle/>
          <a:p>
            <a:fld id="{AFC70351-FC62-B543-97E3-6A4400F1F3E8}" type="slidenum">
              <a:rPr lang="en-US" smtClean="0"/>
              <a:t>‹#›</a:t>
            </a:fld>
            <a:endParaRPr lang="en-US"/>
          </a:p>
        </p:txBody>
      </p:sp>
    </p:spTree>
    <p:extLst>
      <p:ext uri="{BB962C8B-B14F-4D97-AF65-F5344CB8AC3E}">
        <p14:creationId xmlns:p14="http://schemas.microsoft.com/office/powerpoint/2010/main" val="202210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2963-8F65-7749-A136-C19C45E3BC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AD9C9AC-7564-F245-A714-6DA0C7729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D5B16D-211B-E045-9196-BD343F9D5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8231BE-C2A4-AF40-958C-9B0CA10A314B}"/>
              </a:ext>
            </a:extLst>
          </p:cNvPr>
          <p:cNvSpPr>
            <a:spLocks noGrp="1"/>
          </p:cNvSpPr>
          <p:nvPr>
            <p:ph type="dt" sz="half" idx="10"/>
          </p:nvPr>
        </p:nvSpPr>
        <p:spPr/>
        <p:txBody>
          <a:bodyPr/>
          <a:lstStyle/>
          <a:p>
            <a:fld id="{66BD4362-C99D-DF42-8D96-AE0E7E7E03DC}" type="datetimeFigureOut">
              <a:rPr lang="en-US" smtClean="0"/>
              <a:t>12/10/2019</a:t>
            </a:fld>
            <a:endParaRPr lang="en-US"/>
          </a:p>
        </p:txBody>
      </p:sp>
      <p:sp>
        <p:nvSpPr>
          <p:cNvPr id="6" name="Footer Placeholder 5">
            <a:extLst>
              <a:ext uri="{FF2B5EF4-FFF2-40B4-BE49-F238E27FC236}">
                <a16:creationId xmlns:a16="http://schemas.microsoft.com/office/drawing/2014/main" id="{AB17208E-D472-1147-92D8-C38C48BE1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0BCD6-0909-CC49-AE91-3990694E2F43}"/>
              </a:ext>
            </a:extLst>
          </p:cNvPr>
          <p:cNvSpPr>
            <a:spLocks noGrp="1"/>
          </p:cNvSpPr>
          <p:nvPr>
            <p:ph type="sldNum" sz="quarter" idx="12"/>
          </p:nvPr>
        </p:nvSpPr>
        <p:spPr/>
        <p:txBody>
          <a:bodyPr/>
          <a:lstStyle/>
          <a:p>
            <a:fld id="{AFC70351-FC62-B543-97E3-6A4400F1F3E8}" type="slidenum">
              <a:rPr lang="en-US" smtClean="0"/>
              <a:t>‹#›</a:t>
            </a:fld>
            <a:endParaRPr lang="en-US"/>
          </a:p>
        </p:txBody>
      </p:sp>
    </p:spTree>
    <p:extLst>
      <p:ext uri="{BB962C8B-B14F-4D97-AF65-F5344CB8AC3E}">
        <p14:creationId xmlns:p14="http://schemas.microsoft.com/office/powerpoint/2010/main" val="90745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96A74-1393-9E46-A7BA-BFFD73699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7B7E8A-B18F-7A40-85E6-01C6FBDAE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B40F06-239B-134A-93F4-074FB2E691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D4362-C99D-DF42-8D96-AE0E7E7E03DC}" type="datetimeFigureOut">
              <a:rPr lang="en-US" smtClean="0"/>
              <a:t>12/10/2019</a:t>
            </a:fld>
            <a:endParaRPr lang="en-US"/>
          </a:p>
        </p:txBody>
      </p:sp>
      <p:sp>
        <p:nvSpPr>
          <p:cNvPr id="5" name="Footer Placeholder 4">
            <a:extLst>
              <a:ext uri="{FF2B5EF4-FFF2-40B4-BE49-F238E27FC236}">
                <a16:creationId xmlns:a16="http://schemas.microsoft.com/office/drawing/2014/main" id="{92641737-A2CD-9649-8828-90AF6B4E1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0785AD-5E05-6841-8535-521E60E03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70351-FC62-B543-97E3-6A4400F1F3E8}" type="slidenum">
              <a:rPr lang="en-US" smtClean="0"/>
              <a:t>‹#›</a:t>
            </a:fld>
            <a:endParaRPr lang="en-US"/>
          </a:p>
        </p:txBody>
      </p:sp>
    </p:spTree>
    <p:extLst>
      <p:ext uri="{BB962C8B-B14F-4D97-AF65-F5344CB8AC3E}">
        <p14:creationId xmlns:p14="http://schemas.microsoft.com/office/powerpoint/2010/main" val="1064828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6742C6-4ADC-1442-BD10-636B3B7F20DA}"/>
              </a:ext>
            </a:extLst>
          </p:cNvPr>
          <p:cNvPicPr>
            <a:picLocks noChangeAspect="1"/>
          </p:cNvPicPr>
          <p:nvPr/>
        </p:nvPicPr>
        <p:blipFill rotWithShape="1">
          <a:blip r:embed="rId3"/>
          <a:srcRect t="5046" b="10685"/>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751F312-D8A6-564C-82FD-F7A2D0D05E27}"/>
              </a:ext>
            </a:extLst>
          </p:cNvPr>
          <p:cNvSpPr>
            <a:spLocks noGrp="1"/>
          </p:cNvSpPr>
          <p:nvPr>
            <p:ph type="ctrTitle"/>
          </p:nvPr>
        </p:nvSpPr>
        <p:spPr>
          <a:xfrm>
            <a:off x="7902465" y="3170856"/>
            <a:ext cx="4091152" cy="1834056"/>
          </a:xfrm>
        </p:spPr>
        <p:txBody>
          <a:bodyPr>
            <a:noAutofit/>
          </a:bodyPr>
          <a:lstStyle/>
          <a:p>
            <a:r>
              <a:rPr lang="en-GB" sz="2900" b="1" dirty="0">
                <a:cs typeface="Arial" panose="020B0604020202020204" pitchFamily="34" charset="0"/>
              </a:rPr>
              <a:t>Study into the behaviour of </a:t>
            </a:r>
            <a:r>
              <a:rPr lang="en-GB" sz="2900" b="1" i="1" dirty="0" err="1">
                <a:cs typeface="Arial" panose="020B0604020202020204" pitchFamily="34" charset="0"/>
              </a:rPr>
              <a:t>Lophura</a:t>
            </a:r>
            <a:r>
              <a:rPr lang="en-GB" sz="2900" b="1" i="1" dirty="0">
                <a:cs typeface="Arial" panose="020B0604020202020204" pitchFamily="34" charset="0"/>
              </a:rPr>
              <a:t> </a:t>
            </a:r>
            <a:r>
              <a:rPr lang="en-GB" sz="2900" b="1" i="1" dirty="0" err="1">
                <a:cs typeface="Arial" panose="020B0604020202020204" pitchFamily="34" charset="0"/>
              </a:rPr>
              <a:t>edwardsi</a:t>
            </a:r>
            <a:r>
              <a:rPr lang="en-GB" sz="2900" b="1" i="1" dirty="0">
                <a:cs typeface="Arial" panose="020B0604020202020204" pitchFamily="34" charset="0"/>
              </a:rPr>
              <a:t> </a:t>
            </a:r>
            <a:r>
              <a:rPr lang="en-GB" sz="2900" b="1" dirty="0">
                <a:cs typeface="Arial" panose="020B0604020202020204" pitchFamily="34" charset="0"/>
              </a:rPr>
              <a:t>and the effect of observer presence on their display.</a:t>
            </a:r>
            <a:endParaRPr lang="en-US" sz="2900" b="1" dirty="0">
              <a:cs typeface="Arial" panose="020B0604020202020204" pitchFamily="34" charset="0"/>
            </a:endParaRPr>
          </a:p>
        </p:txBody>
      </p:sp>
      <p:sp>
        <p:nvSpPr>
          <p:cNvPr id="3" name="Subtitle 2">
            <a:extLst>
              <a:ext uri="{FF2B5EF4-FFF2-40B4-BE49-F238E27FC236}">
                <a16:creationId xmlns:a16="http://schemas.microsoft.com/office/drawing/2014/main" id="{5407CEC2-657F-2143-B418-1AE74DC16A36}"/>
              </a:ext>
            </a:extLst>
          </p:cNvPr>
          <p:cNvSpPr>
            <a:spLocks noGrp="1"/>
          </p:cNvSpPr>
          <p:nvPr>
            <p:ph type="subTitle" idx="1"/>
          </p:nvPr>
        </p:nvSpPr>
        <p:spPr>
          <a:xfrm>
            <a:off x="7782910" y="5242675"/>
            <a:ext cx="4330262" cy="683284"/>
          </a:xfrm>
        </p:spPr>
        <p:txBody>
          <a:bodyPr>
            <a:normAutofit fontScale="92500" lnSpcReduction="20000"/>
          </a:bodyPr>
          <a:lstStyle/>
          <a:p>
            <a:r>
              <a:rPr lang="en-GB" sz="2000" dirty="0"/>
              <a:t>Rhiannon Hoy </a:t>
            </a:r>
          </a:p>
          <a:p>
            <a:r>
              <a:rPr lang="en-GB" sz="2000" dirty="0"/>
              <a:t>UoP880299</a:t>
            </a:r>
            <a:endParaRPr lang="en-US" sz="2000" dirty="0"/>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2D9FF7B-7B0B-3442-B7D0-78DEF87C0A16}"/>
              </a:ext>
            </a:extLst>
          </p:cNvPr>
          <p:cNvSpPr txBox="1"/>
          <p:nvPr/>
        </p:nvSpPr>
        <p:spPr>
          <a:xfrm>
            <a:off x="0" y="6581001"/>
            <a:ext cx="1828800" cy="276999"/>
          </a:xfrm>
          <a:prstGeom prst="rect">
            <a:avLst/>
          </a:prstGeom>
          <a:noFill/>
        </p:spPr>
        <p:txBody>
          <a:bodyPr wrap="square" rtlCol="0">
            <a:spAutoFit/>
          </a:bodyPr>
          <a:lstStyle/>
          <a:p>
            <a:pPr algn="l"/>
            <a:r>
              <a:rPr lang="en-GB" sz="1200" dirty="0">
                <a:solidFill>
                  <a:schemeClr val="bg1"/>
                </a:solidFill>
              </a:rPr>
              <a:t>(Davies, 2017)</a:t>
            </a:r>
            <a:endParaRPr lang="en-US" sz="1200" dirty="0">
              <a:solidFill>
                <a:schemeClr val="bg1"/>
              </a:solidFill>
            </a:endParaRPr>
          </a:p>
        </p:txBody>
      </p:sp>
    </p:spTree>
    <p:extLst>
      <p:ext uri="{BB962C8B-B14F-4D97-AF65-F5344CB8AC3E}">
        <p14:creationId xmlns:p14="http://schemas.microsoft.com/office/powerpoint/2010/main" val="83820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67CF6-0753-0E48-85E2-75F963E26CDF}"/>
              </a:ext>
            </a:extLst>
          </p:cNvPr>
          <p:cNvSpPr>
            <a:spLocks noGrp="1"/>
          </p:cNvSpPr>
          <p:nvPr>
            <p:ph type="title"/>
          </p:nvPr>
        </p:nvSpPr>
        <p:spPr>
          <a:xfrm>
            <a:off x="838200" y="365126"/>
            <a:ext cx="10515600" cy="818216"/>
          </a:xfrm>
        </p:spPr>
        <p:txBody>
          <a:bodyPr>
            <a:normAutofit/>
          </a:bodyPr>
          <a:lstStyle/>
          <a:p>
            <a:r>
              <a:rPr lang="en-GB" sz="3000" dirty="0"/>
              <a:t>References </a:t>
            </a:r>
            <a:endParaRPr lang="en-US" sz="3000" dirty="0"/>
          </a:p>
        </p:txBody>
      </p:sp>
      <p:sp>
        <p:nvSpPr>
          <p:cNvPr id="3" name="Content Placeholder 2">
            <a:extLst>
              <a:ext uri="{FF2B5EF4-FFF2-40B4-BE49-F238E27FC236}">
                <a16:creationId xmlns:a16="http://schemas.microsoft.com/office/drawing/2014/main" id="{AB52F4A6-F369-784C-BD36-3C63421D27F3}"/>
              </a:ext>
            </a:extLst>
          </p:cNvPr>
          <p:cNvSpPr>
            <a:spLocks noGrp="1"/>
          </p:cNvSpPr>
          <p:nvPr>
            <p:ph idx="1"/>
          </p:nvPr>
        </p:nvSpPr>
        <p:spPr>
          <a:xfrm>
            <a:off x="838200" y="1183342"/>
            <a:ext cx="10515600" cy="5674658"/>
          </a:xfrm>
        </p:spPr>
        <p:txBody>
          <a:bodyPr>
            <a:normAutofit/>
          </a:bodyPr>
          <a:lstStyle/>
          <a:p>
            <a:pPr marL="0" indent="0">
              <a:buNone/>
            </a:pPr>
            <a:r>
              <a:rPr lang="en-GB" sz="1200" b="1" dirty="0" err="1"/>
              <a:t>Bezodis</a:t>
            </a:r>
            <a:r>
              <a:rPr lang="en-GB" sz="1200" b="1" dirty="0"/>
              <a:t>, W</a:t>
            </a:r>
            <a:r>
              <a:rPr lang="en-GB" sz="1200" dirty="0"/>
              <a:t>. (2015). </a:t>
            </a:r>
            <a:r>
              <a:rPr lang="en-GB" sz="1200" i="1" dirty="0"/>
              <a:t>Edwards’s pheasant </a:t>
            </a:r>
            <a:r>
              <a:rPr lang="en-GB" sz="1200" dirty="0"/>
              <a:t>[image]. Retrieved from https://www.zoochat.com/community/media/edwards-pheasant.292645/. Last accessed 04.12.19.</a:t>
            </a:r>
          </a:p>
          <a:p>
            <a:pPr marL="0" indent="0">
              <a:buNone/>
            </a:pPr>
            <a:r>
              <a:rPr lang="en-GB" sz="1200" b="1" dirty="0" err="1"/>
              <a:t>BirdLife</a:t>
            </a:r>
            <a:r>
              <a:rPr lang="en-GB" sz="1200" b="1" dirty="0"/>
              <a:t> International</a:t>
            </a:r>
            <a:r>
              <a:rPr lang="en-GB" sz="1200" dirty="0"/>
              <a:t>. (2019). </a:t>
            </a:r>
            <a:r>
              <a:rPr lang="en-GB" sz="1200" i="1" dirty="0"/>
              <a:t>Species factsheet: </a:t>
            </a:r>
            <a:r>
              <a:rPr lang="en-GB" sz="1200" i="1" dirty="0" err="1"/>
              <a:t>Lophura</a:t>
            </a:r>
            <a:r>
              <a:rPr lang="en-GB" sz="1200" i="1" dirty="0"/>
              <a:t> </a:t>
            </a:r>
            <a:r>
              <a:rPr lang="en-GB" sz="1200" i="1" dirty="0" err="1"/>
              <a:t>edwardsi</a:t>
            </a:r>
            <a:r>
              <a:rPr lang="en-GB" sz="1200" i="1" dirty="0"/>
              <a:t>. </a:t>
            </a:r>
            <a:r>
              <a:rPr lang="en-GB" sz="1200" dirty="0"/>
              <a:t>Retrieved from http://datazone.birdlife.org/species/factsheet/edwardss-pheasant-lophura-edwardsi. Last accessed 03.12.19.</a:t>
            </a:r>
          </a:p>
          <a:p>
            <a:pPr marL="0" indent="0">
              <a:buNone/>
            </a:pPr>
            <a:r>
              <a:rPr lang="en-GB" sz="1200" b="1" dirty="0"/>
              <a:t>Blue Creek Aviaries</a:t>
            </a:r>
            <a:r>
              <a:rPr lang="en-GB" sz="1200" dirty="0"/>
              <a:t>. (2019). </a:t>
            </a:r>
            <a:r>
              <a:rPr lang="en-GB" sz="1200" i="1" dirty="0"/>
              <a:t>Edwards’s Pheasant </a:t>
            </a:r>
            <a:r>
              <a:rPr lang="en-GB" sz="1200" dirty="0"/>
              <a:t>[image]. Retrieved from https://www.bluecreekaviaries.com/edwardss-pheasant. Last accessed 04.12.19.</a:t>
            </a:r>
          </a:p>
          <a:p>
            <a:pPr marL="0" indent="0">
              <a:buNone/>
            </a:pPr>
            <a:r>
              <a:rPr lang="en-GB" sz="1200" b="1" dirty="0" err="1"/>
              <a:t>Buccelli</a:t>
            </a:r>
            <a:r>
              <a:rPr lang="en-GB" sz="1200" b="1" dirty="0"/>
              <a:t>, D. </a:t>
            </a:r>
            <a:r>
              <a:rPr lang="en-GB" sz="1200" dirty="0"/>
              <a:t>(2018). </a:t>
            </a:r>
            <a:r>
              <a:rPr lang="en-GB" sz="1200" i="1" dirty="0" err="1"/>
              <a:t>Birdy</a:t>
            </a:r>
            <a:r>
              <a:rPr lang="en-GB" sz="1200" i="1" dirty="0"/>
              <a:t> Spotlight: Edward Pheasant </a:t>
            </a:r>
            <a:r>
              <a:rPr lang="en-GB" sz="1200" dirty="0"/>
              <a:t>[image]</a:t>
            </a:r>
            <a:r>
              <a:rPr lang="en-GB" sz="1200" i="1" dirty="0"/>
              <a:t>. </a:t>
            </a:r>
            <a:r>
              <a:rPr lang="en-GB" sz="1200" dirty="0"/>
              <a:t>Retrieved from https://</a:t>
            </a:r>
            <a:r>
              <a:rPr lang="en-GB" sz="1200" dirty="0" err="1"/>
              <a:t>zootampa.org</a:t>
            </a:r>
            <a:r>
              <a:rPr lang="en-GB" sz="1200" dirty="0"/>
              <a:t>/birdy-spotlight-edward-pheasants/. Last accessed 03.12.19</a:t>
            </a:r>
          </a:p>
          <a:p>
            <a:pPr marL="0" indent="0">
              <a:buNone/>
            </a:pPr>
            <a:r>
              <a:rPr lang="en-GB" sz="1200" b="1" dirty="0"/>
              <a:t>Dams, J</a:t>
            </a:r>
            <a:r>
              <a:rPr lang="en-GB" sz="1200" dirty="0"/>
              <a:t>. (2018). </a:t>
            </a:r>
            <a:r>
              <a:rPr lang="en-GB" sz="1200" i="1" dirty="0"/>
              <a:t>Edwards’s pheasant (</a:t>
            </a:r>
            <a:r>
              <a:rPr lang="en-GB" sz="1200" i="1" dirty="0" err="1"/>
              <a:t>Lophura</a:t>
            </a:r>
            <a:r>
              <a:rPr lang="en-GB" sz="1200" i="1" dirty="0"/>
              <a:t> </a:t>
            </a:r>
            <a:r>
              <a:rPr lang="en-GB" sz="1200" i="1" dirty="0" err="1"/>
              <a:t>edwardsi</a:t>
            </a:r>
            <a:r>
              <a:rPr lang="en-GB" sz="1200" i="1" dirty="0"/>
              <a:t>): Strategic conservation planning workshop for Edwards’s pheasant</a:t>
            </a:r>
            <a:r>
              <a:rPr lang="en-GB" sz="1200" dirty="0"/>
              <a:t> [pdf]. Retrieved from http://aviansag.org/TAG/Galliformes/Edwards%27s_pheasant_JDEdinburgh.pdf. Last accessed 04.12.19.</a:t>
            </a:r>
          </a:p>
          <a:p>
            <a:pPr marL="0" indent="0">
              <a:buNone/>
            </a:pPr>
            <a:r>
              <a:rPr lang="en-GB" sz="1200" b="1" dirty="0"/>
              <a:t>Davies, N. </a:t>
            </a:r>
            <a:r>
              <a:rPr lang="en-GB" sz="1200" dirty="0"/>
              <a:t>(2017). </a:t>
            </a:r>
            <a:r>
              <a:rPr lang="en-GB" sz="1200" i="1" dirty="0"/>
              <a:t>Can we bring back the pheasant that was wiped out by the war in Vietnam? </a:t>
            </a:r>
            <a:r>
              <a:rPr lang="en-GB" sz="1200" dirty="0"/>
              <a:t>[image].</a:t>
            </a:r>
            <a:r>
              <a:rPr lang="en-GB" sz="1200" i="1" dirty="0"/>
              <a:t> </a:t>
            </a:r>
            <a:r>
              <a:rPr lang="en-GB" sz="1200" dirty="0"/>
              <a:t>Retrieved from https://www.birdlife.org/</a:t>
            </a:r>
            <a:r>
              <a:rPr lang="en-GB" sz="1200" dirty="0" err="1"/>
              <a:t>asia</a:t>
            </a:r>
            <a:r>
              <a:rPr lang="en-GB" sz="1200" dirty="0"/>
              <a:t>/news/can-we-bring-back-pheasant-was-wiped-out-war-vietnam.Last accessed 03.12.19.</a:t>
            </a:r>
          </a:p>
          <a:p>
            <a:pPr marL="0" indent="0">
              <a:buNone/>
            </a:pPr>
            <a:r>
              <a:rPr lang="en-GB" sz="1200" b="1" dirty="0" err="1"/>
              <a:t>ePHOTOzine</a:t>
            </a:r>
            <a:r>
              <a:rPr lang="en-GB" sz="1200" dirty="0"/>
              <a:t>. (2016). </a:t>
            </a:r>
            <a:r>
              <a:rPr lang="en-GB" sz="1200" i="1" dirty="0"/>
              <a:t>Choosing binoculars for bird photography </a:t>
            </a:r>
            <a:r>
              <a:rPr lang="en-GB" sz="1200" dirty="0"/>
              <a:t>[image]. Retrieved from https://www.ephotozine.com/article/choosing-binoculars-for-bird-photography--29036. Last accessed 03.12.19.</a:t>
            </a:r>
          </a:p>
          <a:p>
            <a:pPr marL="0" indent="0">
              <a:buNone/>
            </a:pPr>
            <a:r>
              <a:rPr lang="en-GB" sz="1200" b="1" dirty="0"/>
              <a:t>European Conservation and Breeding Group. </a:t>
            </a:r>
            <a:r>
              <a:rPr lang="en-GB" sz="1200" dirty="0"/>
              <a:t>(2014). Edwards’s Pheasant. In World Pheasant Association (Eds), </a:t>
            </a:r>
            <a:r>
              <a:rPr lang="en-GB" sz="1200" i="1" dirty="0"/>
              <a:t>The International Newsletter of the World Pheasant Association </a:t>
            </a:r>
            <a:r>
              <a:rPr lang="en-GB" sz="1200" dirty="0"/>
              <a:t>(N95, pp.12-13). </a:t>
            </a:r>
          </a:p>
          <a:p>
            <a:pPr marL="0" indent="0">
              <a:buNone/>
            </a:pPr>
            <a:r>
              <a:rPr lang="en-GB" sz="1200" b="1" dirty="0" err="1"/>
              <a:t>Hennache</a:t>
            </a:r>
            <a:r>
              <a:rPr lang="en-GB" sz="1200" b="1" dirty="0"/>
              <a:t>, A</a:t>
            </a:r>
            <a:r>
              <a:rPr lang="en-GB" sz="1200" dirty="0"/>
              <a:t>. (2014). World Pheasant Association: </a:t>
            </a:r>
            <a:r>
              <a:rPr lang="en-GB" sz="1200" i="1" dirty="0"/>
              <a:t>Husbandry Guidelines</a:t>
            </a:r>
            <a:r>
              <a:rPr lang="en-GB" sz="1200" dirty="0"/>
              <a:t> </a:t>
            </a:r>
            <a:r>
              <a:rPr lang="en-GB" sz="1200" i="1" dirty="0" err="1"/>
              <a:t>Lophora</a:t>
            </a:r>
            <a:r>
              <a:rPr lang="en-GB" sz="1200" i="1" dirty="0"/>
              <a:t> </a:t>
            </a:r>
            <a:r>
              <a:rPr lang="en-GB" sz="1200" i="1" dirty="0" err="1"/>
              <a:t>edwardsi</a:t>
            </a:r>
            <a:r>
              <a:rPr lang="en-GB" sz="1200" i="1" dirty="0"/>
              <a:t> </a:t>
            </a:r>
            <a:r>
              <a:rPr lang="en-GB" sz="1200" dirty="0"/>
              <a:t>[pdf].</a:t>
            </a:r>
          </a:p>
          <a:p>
            <a:pPr marL="0" indent="0">
              <a:buNone/>
            </a:pPr>
            <a:r>
              <a:rPr lang="en-GB" sz="1200" b="1" dirty="0" err="1"/>
              <a:t>Hoyo</a:t>
            </a:r>
            <a:r>
              <a:rPr lang="en-GB" sz="1200" b="1" dirty="0"/>
              <a:t>, D. J., Elliott, A., Christie, D. </a:t>
            </a:r>
            <a:r>
              <a:rPr lang="en-GB" sz="1200" dirty="0"/>
              <a:t>(2011). </a:t>
            </a:r>
            <a:r>
              <a:rPr lang="en-GB" sz="1200" i="1" dirty="0"/>
              <a:t>Handbook of Birds of the World. </a:t>
            </a:r>
            <a:r>
              <a:rPr lang="en-GB" sz="1200" dirty="0"/>
              <a:t>Barcelona: Lynx </a:t>
            </a:r>
            <a:r>
              <a:rPr lang="en-GB" sz="1200" dirty="0" err="1"/>
              <a:t>Edicions</a:t>
            </a:r>
            <a:r>
              <a:rPr lang="en-GB" sz="1200" dirty="0"/>
              <a:t>. </a:t>
            </a:r>
          </a:p>
          <a:p>
            <a:pPr marL="0" indent="0">
              <a:buNone/>
            </a:pPr>
            <a:r>
              <a:rPr lang="en-GB" sz="1200" b="1" dirty="0" err="1"/>
              <a:t>Johnsgard</a:t>
            </a:r>
            <a:r>
              <a:rPr lang="en-GB" sz="1200" b="1" dirty="0"/>
              <a:t>, P. A. </a:t>
            </a:r>
            <a:r>
              <a:rPr lang="en-GB" sz="1200" dirty="0"/>
              <a:t>(1999). </a:t>
            </a:r>
            <a:r>
              <a:rPr lang="en-GB" sz="1200" i="1" dirty="0"/>
              <a:t>Pheasants of the World (2</a:t>
            </a:r>
            <a:r>
              <a:rPr lang="en-GB" sz="1200" i="1" baseline="30000" dirty="0"/>
              <a:t>nd</a:t>
            </a:r>
            <a:r>
              <a:rPr lang="en-GB" sz="1200" i="1" dirty="0"/>
              <a:t> ed.). </a:t>
            </a:r>
            <a:r>
              <a:rPr lang="en-GB" sz="1200" dirty="0"/>
              <a:t>Shrewsbury: Swan Hill Press. </a:t>
            </a:r>
          </a:p>
          <a:p>
            <a:pPr marL="0" indent="0">
              <a:buNone/>
            </a:pPr>
            <a:r>
              <a:rPr lang="en-GB" sz="1200" b="1" dirty="0"/>
              <a:t>Martin, P., &amp; Bateson, P. </a:t>
            </a:r>
            <a:r>
              <a:rPr lang="en-GB" sz="1200" dirty="0"/>
              <a:t>(2006). </a:t>
            </a:r>
            <a:r>
              <a:rPr lang="en-GB" sz="1200" i="1" dirty="0"/>
              <a:t>Measuring Behaviour An introductory guides </a:t>
            </a:r>
            <a:r>
              <a:rPr lang="en-GB" sz="1200" dirty="0"/>
              <a:t>(2</a:t>
            </a:r>
            <a:r>
              <a:rPr lang="en-GB" sz="1200" baseline="30000" dirty="0"/>
              <a:t>nd</a:t>
            </a:r>
            <a:r>
              <a:rPr lang="en-GB" sz="1200" dirty="0"/>
              <a:t> ed.). Cambridge: University Press. </a:t>
            </a:r>
          </a:p>
          <a:p>
            <a:pPr marL="0" indent="0">
              <a:buNone/>
            </a:pPr>
            <a:r>
              <a:rPr lang="en-GB" sz="1200" b="1" dirty="0">
                <a:cs typeface="Arial" panose="020B0604020202020204" pitchFamily="34" charset="0"/>
              </a:rPr>
              <a:t>Paignton Zoo. </a:t>
            </a:r>
            <a:r>
              <a:rPr lang="en-GB" sz="1200" dirty="0">
                <a:cs typeface="Arial" panose="020B0604020202020204" pitchFamily="34" charset="0"/>
              </a:rPr>
              <a:t>(2019). </a:t>
            </a:r>
            <a:r>
              <a:rPr lang="en-GB" sz="1200" i="1" dirty="0">
                <a:cs typeface="Arial" panose="020B0604020202020204" pitchFamily="34" charset="0"/>
              </a:rPr>
              <a:t>Hatching Plans for the Future of the Species. </a:t>
            </a:r>
            <a:r>
              <a:rPr lang="en-GB" sz="1200" dirty="0">
                <a:cs typeface="Arial" panose="020B0604020202020204" pitchFamily="34" charset="0"/>
              </a:rPr>
              <a:t>Retrieved from https://www.paigntonzoo.org.uk/explore/news/detail/hatching-plans-for-the-future-of-the-species. Last accessed 04.12.19.</a:t>
            </a:r>
            <a:endParaRPr lang="en-GB" sz="1200" dirty="0"/>
          </a:p>
          <a:p>
            <a:pPr marL="0" indent="0">
              <a:buNone/>
            </a:pPr>
            <a:r>
              <a:rPr lang="en-GB" sz="1200" b="1" dirty="0"/>
              <a:t>Wild Planet Trust</a:t>
            </a:r>
            <a:r>
              <a:rPr lang="en-GB" sz="1200" dirty="0"/>
              <a:t>. (2019). </a:t>
            </a:r>
            <a:r>
              <a:rPr lang="en-GB" sz="1200" i="1" dirty="0"/>
              <a:t>Husbandry and breeding in Vietnamese pheasants </a:t>
            </a:r>
            <a:r>
              <a:rPr lang="en-GB" sz="1200" dirty="0"/>
              <a:t>[image]. Retrieved from https://www.wildplanettrust.org.uk/research-projects/husbandry-and-breeding-in-edwardss-pheasants/. Last accessed 03.12.19.</a:t>
            </a:r>
          </a:p>
          <a:p>
            <a:pPr marL="0" indent="0">
              <a:buNone/>
            </a:pPr>
            <a:r>
              <a:rPr lang="en-GB" sz="1200" b="1" dirty="0"/>
              <a:t>World Pheasant Association. </a:t>
            </a:r>
            <a:r>
              <a:rPr lang="en-GB" sz="1200" dirty="0"/>
              <a:t>(2014). Cover Picture. </a:t>
            </a:r>
            <a:r>
              <a:rPr lang="en-GB" sz="1200" i="1" dirty="0"/>
              <a:t>The International Newsletter of the World Pheasant Association, 93 </a:t>
            </a:r>
            <a:r>
              <a:rPr lang="en-GB" sz="1200" dirty="0"/>
              <a:t>(Spring edition), 2. </a:t>
            </a:r>
            <a:endParaRPr lang="en-GB" sz="1200" b="1" dirty="0"/>
          </a:p>
          <a:p>
            <a:pPr marL="0" indent="0">
              <a:buNone/>
            </a:pPr>
            <a:endParaRPr lang="en-GB" sz="1200" dirty="0"/>
          </a:p>
        </p:txBody>
      </p:sp>
    </p:spTree>
    <p:extLst>
      <p:ext uri="{BB962C8B-B14F-4D97-AF65-F5344CB8AC3E}">
        <p14:creationId xmlns:p14="http://schemas.microsoft.com/office/powerpoint/2010/main" val="5103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2C532C-ADE7-E048-8B1D-CAF53EB4E41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GB" sz="4300" b="1">
                <a:solidFill>
                  <a:srgbClr val="FFFFFF"/>
                </a:solidFill>
                <a:latin typeface="+mn-lt"/>
              </a:rPr>
              <a:t>Why Edwards’s pheasant?</a:t>
            </a:r>
            <a:endParaRPr lang="en-US" sz="4300" b="1" kern="1200" dirty="0">
              <a:solidFill>
                <a:srgbClr val="FFFFFF"/>
              </a:solidFill>
              <a:latin typeface="+mn-lt"/>
              <a:ea typeface="+mj-ea"/>
              <a:cs typeface="+mj-cs"/>
            </a:endParaRPr>
          </a:p>
        </p:txBody>
      </p:sp>
      <p:cxnSp>
        <p:nvCxnSpPr>
          <p:cNvPr id="30" name="Straight Connector 2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8" name="Picture 6">
            <a:extLst>
              <a:ext uri="{FF2B5EF4-FFF2-40B4-BE49-F238E27FC236}">
                <a16:creationId xmlns:a16="http://schemas.microsoft.com/office/drawing/2014/main" id="{241B364A-167C-6D46-9EB7-083C4BC1C2E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4503" t="38728" r="24981" b="30404"/>
          <a:stretch/>
        </p:blipFill>
        <p:spPr>
          <a:xfrm>
            <a:off x="5186079" y="1355763"/>
            <a:ext cx="6669037" cy="5225238"/>
          </a:xfrm>
          <a:prstGeom prst="rect">
            <a:avLst/>
          </a:prstGeom>
        </p:spPr>
      </p:pic>
      <p:sp>
        <p:nvSpPr>
          <p:cNvPr id="9" name="TextBox 8">
            <a:extLst>
              <a:ext uri="{FF2B5EF4-FFF2-40B4-BE49-F238E27FC236}">
                <a16:creationId xmlns:a16="http://schemas.microsoft.com/office/drawing/2014/main" id="{3715E1AA-0692-6340-B037-DFCB51873F3A}"/>
              </a:ext>
            </a:extLst>
          </p:cNvPr>
          <p:cNvSpPr txBox="1"/>
          <p:nvPr/>
        </p:nvSpPr>
        <p:spPr>
          <a:xfrm>
            <a:off x="10859837" y="6581001"/>
            <a:ext cx="1990558" cy="276999"/>
          </a:xfrm>
          <a:prstGeom prst="rect">
            <a:avLst/>
          </a:prstGeom>
          <a:noFill/>
        </p:spPr>
        <p:txBody>
          <a:bodyPr wrap="square" rtlCol="0">
            <a:spAutoFit/>
          </a:bodyPr>
          <a:lstStyle/>
          <a:p>
            <a:pPr algn="l"/>
            <a:r>
              <a:rPr lang="en-GB" sz="1200" dirty="0"/>
              <a:t>(</a:t>
            </a:r>
            <a:r>
              <a:rPr lang="en-GB" sz="1200" dirty="0" err="1"/>
              <a:t>Hennache</a:t>
            </a:r>
            <a:r>
              <a:rPr lang="en-GB" sz="1200" dirty="0"/>
              <a:t>, 2014)</a:t>
            </a:r>
            <a:endParaRPr lang="en-US" sz="1200" dirty="0"/>
          </a:p>
        </p:txBody>
      </p:sp>
      <p:pic>
        <p:nvPicPr>
          <p:cNvPr id="16" name="Picture 15">
            <a:extLst>
              <a:ext uri="{FF2B5EF4-FFF2-40B4-BE49-F238E27FC236}">
                <a16:creationId xmlns:a16="http://schemas.microsoft.com/office/drawing/2014/main" id="{045DDB3C-775F-A14A-840F-7FB162F44B19}"/>
              </a:ext>
            </a:extLst>
          </p:cNvPr>
          <p:cNvPicPr>
            <a:picLocks noChangeAspect="1"/>
          </p:cNvPicPr>
          <p:nvPr/>
        </p:nvPicPr>
        <p:blipFill>
          <a:blip r:embed="rId4"/>
          <a:stretch>
            <a:fillRect/>
          </a:stretch>
        </p:blipFill>
        <p:spPr>
          <a:xfrm>
            <a:off x="6167591" y="0"/>
            <a:ext cx="5687525" cy="2024053"/>
          </a:xfrm>
          <a:prstGeom prst="rect">
            <a:avLst/>
          </a:prstGeom>
        </p:spPr>
      </p:pic>
      <p:sp>
        <p:nvSpPr>
          <p:cNvPr id="19" name="TextBox 18">
            <a:extLst>
              <a:ext uri="{FF2B5EF4-FFF2-40B4-BE49-F238E27FC236}">
                <a16:creationId xmlns:a16="http://schemas.microsoft.com/office/drawing/2014/main" id="{B16E2015-049E-D443-9801-99E74124EA18}"/>
              </a:ext>
            </a:extLst>
          </p:cNvPr>
          <p:cNvSpPr txBox="1"/>
          <p:nvPr/>
        </p:nvSpPr>
        <p:spPr>
          <a:xfrm>
            <a:off x="9964706" y="1236863"/>
            <a:ext cx="2227294" cy="276999"/>
          </a:xfrm>
          <a:prstGeom prst="rect">
            <a:avLst/>
          </a:prstGeom>
          <a:noFill/>
        </p:spPr>
        <p:txBody>
          <a:bodyPr wrap="square" rtlCol="0">
            <a:spAutoFit/>
          </a:bodyPr>
          <a:lstStyle/>
          <a:p>
            <a:pPr algn="l"/>
            <a:r>
              <a:rPr lang="en-GB" sz="1200" dirty="0"/>
              <a:t>(BirdLife International, 2019)</a:t>
            </a:r>
          </a:p>
        </p:txBody>
      </p:sp>
      <p:sp>
        <p:nvSpPr>
          <p:cNvPr id="3" name="Oval 2">
            <a:extLst>
              <a:ext uri="{FF2B5EF4-FFF2-40B4-BE49-F238E27FC236}">
                <a16:creationId xmlns:a16="http://schemas.microsoft.com/office/drawing/2014/main" id="{4BC2B3CF-083B-40BF-9ED5-081C440C8B06}"/>
              </a:ext>
            </a:extLst>
          </p:cNvPr>
          <p:cNvSpPr/>
          <p:nvPr/>
        </p:nvSpPr>
        <p:spPr>
          <a:xfrm>
            <a:off x="10134600" y="4695448"/>
            <a:ext cx="1720516" cy="2769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2C26CC2-1591-4844-8C10-B92964B8C93A}"/>
              </a:ext>
            </a:extLst>
          </p:cNvPr>
          <p:cNvSpPr/>
          <p:nvPr/>
        </p:nvSpPr>
        <p:spPr>
          <a:xfrm>
            <a:off x="5774390" y="4267201"/>
            <a:ext cx="1885950" cy="2857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0717112-79D0-4C85-9C63-17CD65CA825E}"/>
              </a:ext>
            </a:extLst>
          </p:cNvPr>
          <p:cNvSpPr/>
          <p:nvPr/>
        </p:nvSpPr>
        <p:spPr>
          <a:xfrm>
            <a:off x="10859837" y="6362229"/>
            <a:ext cx="1185111" cy="27699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A0088A7-36F9-4290-9063-D6AF973CCBA3}"/>
              </a:ext>
            </a:extLst>
          </p:cNvPr>
          <p:cNvSpPr/>
          <p:nvPr/>
        </p:nvSpPr>
        <p:spPr>
          <a:xfrm>
            <a:off x="8285447" y="4983143"/>
            <a:ext cx="1185111" cy="27699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4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4D85A306-EBAC-4441-A1B8-6EC6AC92C8C6}"/>
              </a:ext>
            </a:extLst>
          </p:cNvPr>
          <p:cNvPicPr>
            <a:picLocks noGrp="1" noChangeAspect="1"/>
          </p:cNvPicPr>
          <p:nvPr>
            <p:ph idx="1"/>
          </p:nvPr>
        </p:nvPicPr>
        <p:blipFill rotWithShape="1">
          <a:blip r:embed="rId3"/>
          <a:srcRect t="18182"/>
          <a:stretch/>
        </p:blipFill>
        <p:spPr>
          <a:xfrm>
            <a:off x="20" y="10"/>
            <a:ext cx="12191980" cy="6857990"/>
          </a:xfrm>
          <a:prstGeom prst="rect">
            <a:avLst/>
          </a:prstGeom>
        </p:spPr>
      </p:pic>
      <p:sp>
        <p:nvSpPr>
          <p:cNvPr id="7" name="TextBox 6">
            <a:extLst>
              <a:ext uri="{FF2B5EF4-FFF2-40B4-BE49-F238E27FC236}">
                <a16:creationId xmlns:a16="http://schemas.microsoft.com/office/drawing/2014/main" id="{4F1FCE3D-A5F4-B745-89DC-81C63F9B57E0}"/>
              </a:ext>
            </a:extLst>
          </p:cNvPr>
          <p:cNvSpPr txBox="1"/>
          <p:nvPr/>
        </p:nvSpPr>
        <p:spPr>
          <a:xfrm>
            <a:off x="355935" y="977154"/>
            <a:ext cx="11358144" cy="1021556"/>
          </a:xfrm>
          <a:prstGeom prst="roundRect">
            <a:avLst/>
          </a:prstGeom>
          <a:solidFill>
            <a:schemeClr val="bg1">
              <a:lumMod val="65000"/>
              <a:alpha val="60000"/>
            </a:schemeClr>
          </a:solidFill>
          <a:ln>
            <a:noFill/>
          </a:ln>
        </p:spPr>
        <p:txBody>
          <a:bodyPr wrap="square" rtlCol="0">
            <a:spAutoFit/>
          </a:bodyPr>
          <a:lstStyle/>
          <a:p>
            <a:r>
              <a:rPr lang="en-GB" dirty="0">
                <a:solidFill>
                  <a:schemeClr val="bg1"/>
                </a:solidFill>
                <a:latin typeface="+mj-lt"/>
                <a:cs typeface="Arial" panose="020B0604020202020204" pitchFamily="34" charset="0"/>
              </a:rPr>
              <a:t>To develop an understanding of the behaviours displayed by </a:t>
            </a:r>
            <a:r>
              <a:rPr lang="en-GB" i="1" dirty="0">
                <a:solidFill>
                  <a:schemeClr val="bg1"/>
                </a:solidFill>
                <a:latin typeface="+mj-lt"/>
                <a:cs typeface="Arial" panose="020B0604020202020204" pitchFamily="34" charset="0"/>
              </a:rPr>
              <a:t>Lophura edwardsi</a:t>
            </a:r>
            <a:r>
              <a:rPr lang="en-GB" dirty="0">
                <a:solidFill>
                  <a:schemeClr val="bg1"/>
                </a:solidFill>
                <a:latin typeface="+mj-lt"/>
                <a:cs typeface="Arial" panose="020B0604020202020204" pitchFamily="34" charset="0"/>
              </a:rPr>
              <a:t>, assess </a:t>
            </a:r>
            <a:r>
              <a:rPr lang="en-GB" i="1" dirty="0">
                <a:solidFill>
                  <a:schemeClr val="bg1"/>
                </a:solidFill>
                <a:latin typeface="+mj-lt"/>
                <a:cs typeface="Arial" panose="020B0604020202020204" pitchFamily="34" charset="0"/>
              </a:rPr>
              <a:t>Lophura edwardsi </a:t>
            </a:r>
            <a:r>
              <a:rPr lang="en-GB" dirty="0">
                <a:solidFill>
                  <a:schemeClr val="bg1"/>
                </a:solidFill>
                <a:latin typeface="+mj-lt"/>
                <a:cs typeface="Arial" panose="020B0604020202020204" pitchFamily="34" charset="0"/>
              </a:rPr>
              <a:t>use of enclosure space in correlation to the performance of behaviours and </a:t>
            </a:r>
            <a:r>
              <a:rPr lang="en-GB" dirty="0">
                <a:solidFill>
                  <a:schemeClr val="bg1"/>
                </a:solidFill>
                <a:cs typeface="Arial" panose="020B0604020202020204" pitchFamily="34" charset="0"/>
              </a:rPr>
              <a:t>investigate whether observer presence has an influence on the expression of behaviours.</a:t>
            </a:r>
            <a:endParaRPr lang="en-US" dirty="0">
              <a:solidFill>
                <a:schemeClr val="bg1"/>
              </a:solidFill>
              <a:latin typeface="+mj-lt"/>
              <a:cs typeface="Arial" panose="020B0604020202020204" pitchFamily="34" charset="0"/>
            </a:endParaRPr>
          </a:p>
        </p:txBody>
      </p:sp>
      <p:sp>
        <p:nvSpPr>
          <p:cNvPr id="10" name="TextBox 9">
            <a:extLst>
              <a:ext uri="{FF2B5EF4-FFF2-40B4-BE49-F238E27FC236}">
                <a16:creationId xmlns:a16="http://schemas.microsoft.com/office/drawing/2014/main" id="{633075CD-628F-B44B-B545-D87415E5A96E}"/>
              </a:ext>
            </a:extLst>
          </p:cNvPr>
          <p:cNvSpPr txBox="1"/>
          <p:nvPr/>
        </p:nvSpPr>
        <p:spPr>
          <a:xfrm>
            <a:off x="355935" y="423156"/>
            <a:ext cx="1850190" cy="553998"/>
          </a:xfrm>
          <a:prstGeom prst="rect">
            <a:avLst/>
          </a:prstGeom>
          <a:noFill/>
        </p:spPr>
        <p:txBody>
          <a:bodyPr wrap="square" rtlCol="0">
            <a:spAutoFit/>
          </a:bodyPr>
          <a:lstStyle/>
          <a:p>
            <a:pPr algn="l"/>
            <a:r>
              <a:rPr lang="en-GB" sz="3000" b="1" dirty="0">
                <a:solidFill>
                  <a:schemeClr val="bg1"/>
                </a:solidFill>
              </a:rPr>
              <a:t>AIMS</a:t>
            </a:r>
            <a:endParaRPr lang="en-US" sz="3000" b="1" dirty="0">
              <a:solidFill>
                <a:schemeClr val="bg1"/>
              </a:solidFill>
            </a:endParaRPr>
          </a:p>
        </p:txBody>
      </p:sp>
      <p:sp>
        <p:nvSpPr>
          <p:cNvPr id="12" name="TextBox 11">
            <a:extLst>
              <a:ext uri="{FF2B5EF4-FFF2-40B4-BE49-F238E27FC236}">
                <a16:creationId xmlns:a16="http://schemas.microsoft.com/office/drawing/2014/main" id="{D4D48D34-896E-364B-9C77-771E7584C672}"/>
              </a:ext>
            </a:extLst>
          </p:cNvPr>
          <p:cNvSpPr txBox="1"/>
          <p:nvPr/>
        </p:nvSpPr>
        <p:spPr>
          <a:xfrm>
            <a:off x="0" y="6581001"/>
            <a:ext cx="1990558" cy="276999"/>
          </a:xfrm>
          <a:prstGeom prst="rect">
            <a:avLst/>
          </a:prstGeom>
          <a:noFill/>
        </p:spPr>
        <p:txBody>
          <a:bodyPr wrap="square" rtlCol="0">
            <a:spAutoFit/>
          </a:bodyPr>
          <a:lstStyle/>
          <a:p>
            <a:pPr algn="l"/>
            <a:r>
              <a:rPr lang="en-GB" sz="1200" dirty="0">
                <a:solidFill>
                  <a:schemeClr val="bg1"/>
                </a:solidFill>
              </a:rPr>
              <a:t>(Wild Planet Trust, 2019)</a:t>
            </a:r>
            <a:endParaRPr lang="en-US" sz="1200" dirty="0">
              <a:solidFill>
                <a:schemeClr val="bg1"/>
              </a:solidFill>
            </a:endParaRPr>
          </a:p>
        </p:txBody>
      </p:sp>
    </p:spTree>
    <p:extLst>
      <p:ext uri="{BB962C8B-B14F-4D97-AF65-F5344CB8AC3E}">
        <p14:creationId xmlns:p14="http://schemas.microsoft.com/office/powerpoint/2010/main" val="279218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92116D5-F299-5D40-A78A-0F5A02573ED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186" b="39678"/>
          <a:stretch/>
        </p:blipFill>
        <p:spPr>
          <a:xfrm>
            <a:off x="341140" y="119078"/>
            <a:ext cx="11509720" cy="6619844"/>
          </a:xfrm>
          <a:prstGeom prst="rect">
            <a:avLst/>
          </a:prstGeom>
        </p:spPr>
      </p:pic>
    </p:spTree>
    <p:extLst>
      <p:ext uri="{BB962C8B-B14F-4D97-AF65-F5344CB8AC3E}">
        <p14:creationId xmlns:p14="http://schemas.microsoft.com/office/powerpoint/2010/main" val="1324055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A8BB12C2-FDBC-C148-A0F2-520C53825AED}"/>
              </a:ext>
            </a:extLst>
          </p:cNvPr>
          <p:cNvPicPr>
            <a:picLocks noGrp="1" noChangeAspect="1"/>
          </p:cNvPicPr>
          <p:nvPr>
            <p:ph idx="1"/>
          </p:nvPr>
        </p:nvPicPr>
        <p:blipFill rotWithShape="1">
          <a:blip r:embed="rId3"/>
          <a:srcRect t="5815" b="1918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C19BA83F-55B3-404D-9EFF-03BBA1818797}"/>
              </a:ext>
            </a:extLst>
          </p:cNvPr>
          <p:cNvSpPr txBox="1"/>
          <p:nvPr/>
        </p:nvSpPr>
        <p:spPr>
          <a:xfrm>
            <a:off x="272048" y="3305134"/>
            <a:ext cx="2318084" cy="553998"/>
          </a:xfrm>
          <a:prstGeom prst="rect">
            <a:avLst/>
          </a:prstGeom>
          <a:noFill/>
        </p:spPr>
        <p:txBody>
          <a:bodyPr wrap="square" rtlCol="0">
            <a:spAutoFit/>
          </a:bodyPr>
          <a:lstStyle/>
          <a:p>
            <a:pPr algn="l"/>
            <a:r>
              <a:rPr lang="en-GB" sz="3000" b="1" dirty="0">
                <a:solidFill>
                  <a:schemeClr val="bg1"/>
                </a:solidFill>
              </a:rPr>
              <a:t>HYPOTHESES</a:t>
            </a:r>
            <a:endParaRPr lang="en-US" sz="3000" b="1" dirty="0">
              <a:solidFill>
                <a:schemeClr val="bg1"/>
              </a:solidFill>
            </a:endParaRPr>
          </a:p>
        </p:txBody>
      </p:sp>
      <p:sp>
        <p:nvSpPr>
          <p:cNvPr id="10" name="TextBox 9">
            <a:extLst>
              <a:ext uri="{FF2B5EF4-FFF2-40B4-BE49-F238E27FC236}">
                <a16:creationId xmlns:a16="http://schemas.microsoft.com/office/drawing/2014/main" id="{AF02C694-9C5E-AF40-8AA9-D732FCE14B96}"/>
              </a:ext>
            </a:extLst>
          </p:cNvPr>
          <p:cNvSpPr txBox="1"/>
          <p:nvPr/>
        </p:nvSpPr>
        <p:spPr>
          <a:xfrm>
            <a:off x="272048" y="3859132"/>
            <a:ext cx="3939005" cy="2860358"/>
          </a:xfrm>
          <a:prstGeom prst="roundRect">
            <a:avLst/>
          </a:prstGeom>
          <a:solidFill>
            <a:schemeClr val="tx1">
              <a:lumMod val="85000"/>
              <a:lumOff val="15000"/>
              <a:alpha val="59000"/>
            </a:schemeClr>
          </a:solidFill>
        </p:spPr>
        <p:txBody>
          <a:bodyPr wrap="square" rtlCol="0">
            <a:spAutoFit/>
          </a:bodyPr>
          <a:lstStyle/>
          <a:p>
            <a:pPr algn="l"/>
            <a:r>
              <a:rPr lang="en-GB" b="1" dirty="0">
                <a:solidFill>
                  <a:schemeClr val="bg1"/>
                </a:solidFill>
              </a:rPr>
              <a:t>H1</a:t>
            </a:r>
            <a:r>
              <a:rPr lang="en-GB" b="1" baseline="-25000" dirty="0">
                <a:solidFill>
                  <a:schemeClr val="bg1"/>
                </a:solidFill>
              </a:rPr>
              <a:t>1</a:t>
            </a:r>
            <a:r>
              <a:rPr lang="en-GB" b="1" dirty="0">
                <a:solidFill>
                  <a:schemeClr val="bg1"/>
                </a:solidFill>
              </a:rPr>
              <a:t> </a:t>
            </a:r>
            <a:r>
              <a:rPr lang="en-GB" dirty="0">
                <a:solidFill>
                  <a:schemeClr val="bg1"/>
                </a:solidFill>
              </a:rPr>
              <a:t>There will be a significant difference in the behaviours displayed by </a:t>
            </a:r>
            <a:r>
              <a:rPr lang="en-GB" i="1" dirty="0">
                <a:solidFill>
                  <a:schemeClr val="bg1"/>
                </a:solidFill>
              </a:rPr>
              <a:t>L. </a:t>
            </a:r>
            <a:r>
              <a:rPr lang="en-GB" i="1" dirty="0" err="1">
                <a:solidFill>
                  <a:schemeClr val="bg1"/>
                </a:solidFill>
              </a:rPr>
              <a:t>edwardsi</a:t>
            </a:r>
            <a:r>
              <a:rPr lang="en-GB" i="1" dirty="0">
                <a:solidFill>
                  <a:schemeClr val="bg1"/>
                </a:solidFill>
              </a:rPr>
              <a:t> </a:t>
            </a:r>
            <a:r>
              <a:rPr lang="en-GB" dirty="0">
                <a:solidFill>
                  <a:schemeClr val="bg1"/>
                </a:solidFill>
              </a:rPr>
              <a:t>when the observer is present and the observer is not. </a:t>
            </a:r>
          </a:p>
          <a:p>
            <a:pPr algn="l"/>
            <a:endParaRPr lang="en-GB" b="1" dirty="0">
              <a:solidFill>
                <a:schemeClr val="bg1"/>
              </a:solidFill>
            </a:endParaRPr>
          </a:p>
          <a:p>
            <a:pPr algn="l"/>
            <a:r>
              <a:rPr lang="en-GB" b="1" dirty="0">
                <a:solidFill>
                  <a:schemeClr val="bg1"/>
                </a:solidFill>
              </a:rPr>
              <a:t>H1</a:t>
            </a:r>
            <a:r>
              <a:rPr lang="en-GB" b="1" baseline="-25000" dirty="0">
                <a:solidFill>
                  <a:schemeClr val="bg1"/>
                </a:solidFill>
              </a:rPr>
              <a:t>2</a:t>
            </a:r>
            <a:r>
              <a:rPr lang="en-GB" b="1" dirty="0">
                <a:solidFill>
                  <a:schemeClr val="bg1"/>
                </a:solidFill>
              </a:rPr>
              <a:t> </a:t>
            </a:r>
            <a:r>
              <a:rPr lang="en-GB" dirty="0">
                <a:solidFill>
                  <a:schemeClr val="bg1"/>
                </a:solidFill>
              </a:rPr>
              <a:t>There will be a significant correlation between enclosure use and the presence of behaviours. </a:t>
            </a:r>
            <a:endParaRPr lang="en-GB" b="1" dirty="0">
              <a:solidFill>
                <a:schemeClr val="bg1"/>
              </a:solidFill>
            </a:endParaRPr>
          </a:p>
        </p:txBody>
      </p:sp>
      <p:sp>
        <p:nvSpPr>
          <p:cNvPr id="12" name="TextBox 11">
            <a:extLst>
              <a:ext uri="{FF2B5EF4-FFF2-40B4-BE49-F238E27FC236}">
                <a16:creationId xmlns:a16="http://schemas.microsoft.com/office/drawing/2014/main" id="{FC48C5BA-49F6-864F-81C9-CE2B40734F56}"/>
              </a:ext>
            </a:extLst>
          </p:cNvPr>
          <p:cNvSpPr txBox="1"/>
          <p:nvPr/>
        </p:nvSpPr>
        <p:spPr>
          <a:xfrm>
            <a:off x="11143582" y="6580991"/>
            <a:ext cx="1322471" cy="276999"/>
          </a:xfrm>
          <a:prstGeom prst="rect">
            <a:avLst/>
          </a:prstGeom>
          <a:noFill/>
        </p:spPr>
        <p:txBody>
          <a:bodyPr wrap="square" rtlCol="0">
            <a:spAutoFit/>
          </a:bodyPr>
          <a:lstStyle/>
          <a:p>
            <a:pPr algn="l"/>
            <a:r>
              <a:rPr lang="en-GB" sz="1200" dirty="0"/>
              <a:t>(</a:t>
            </a:r>
            <a:r>
              <a:rPr lang="en-GB" sz="1200" dirty="0" err="1"/>
              <a:t>Buccelli</a:t>
            </a:r>
            <a:r>
              <a:rPr lang="en-GB" sz="1200" dirty="0"/>
              <a:t>, 2018)</a:t>
            </a:r>
            <a:endParaRPr lang="en-US" sz="1200" dirty="0"/>
          </a:p>
        </p:txBody>
      </p:sp>
    </p:spTree>
    <p:extLst>
      <p:ext uri="{BB962C8B-B14F-4D97-AF65-F5344CB8AC3E}">
        <p14:creationId xmlns:p14="http://schemas.microsoft.com/office/powerpoint/2010/main" val="278939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1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43DA36-B167-D949-87FB-A56505630446}"/>
              </a:ext>
            </a:extLst>
          </p:cNvPr>
          <p:cNvSpPr>
            <a:spLocks noGrp="1"/>
          </p:cNvSpPr>
          <p:nvPr>
            <p:ph type="title"/>
          </p:nvPr>
        </p:nvSpPr>
        <p:spPr>
          <a:xfrm>
            <a:off x="1043927" y="2995542"/>
            <a:ext cx="3380693" cy="946981"/>
          </a:xfrm>
        </p:spPr>
        <p:txBody>
          <a:bodyPr vert="horz" lIns="91440" tIns="45720" rIns="91440" bIns="45720" rtlCol="0" anchor="b">
            <a:normAutofit fontScale="90000"/>
          </a:bodyPr>
          <a:lstStyle/>
          <a:p>
            <a:pPr algn="ctr"/>
            <a:r>
              <a:rPr lang="en-US" sz="5400" b="1" kern="1200" dirty="0">
                <a:solidFill>
                  <a:srgbClr val="FFFFFF"/>
                </a:solidFill>
                <a:latin typeface="+mj-lt"/>
                <a:ea typeface="+mj-ea"/>
                <a:cs typeface="+mj-cs"/>
              </a:rPr>
              <a:t>LITERATURE</a:t>
            </a:r>
            <a:r>
              <a:rPr lang="en-US" sz="5400" kern="1200" dirty="0">
                <a:solidFill>
                  <a:srgbClr val="FFFFFF"/>
                </a:solidFill>
                <a:latin typeface="+mj-lt"/>
                <a:ea typeface="+mj-ea"/>
                <a:cs typeface="+mj-cs"/>
              </a:rPr>
              <a:t> </a:t>
            </a:r>
          </a:p>
        </p:txBody>
      </p:sp>
      <p:cxnSp>
        <p:nvCxnSpPr>
          <p:cNvPr id="14" name="Straight Connector 1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9" name="Content Placeholder 5">
            <a:extLst>
              <a:ext uri="{FF2B5EF4-FFF2-40B4-BE49-F238E27FC236}">
                <a16:creationId xmlns:a16="http://schemas.microsoft.com/office/drawing/2014/main" id="{4198102F-A09C-9743-8CF9-3CD35381A69D}"/>
              </a:ext>
            </a:extLst>
          </p:cNvPr>
          <p:cNvPicPr>
            <a:picLocks noGrp="1" noChangeAspect="1"/>
          </p:cNvPicPr>
          <p:nvPr>
            <p:ph idx="1"/>
          </p:nvPr>
        </p:nvPicPr>
        <p:blipFill rotWithShape="1">
          <a:blip r:embed="rId3"/>
          <a:srcRect l="370" r="1715" b="3"/>
          <a:stretch/>
        </p:blipFill>
        <p:spPr>
          <a:xfrm>
            <a:off x="6096000" y="641222"/>
            <a:ext cx="5459470" cy="5575555"/>
          </a:xfrm>
          <a:prstGeom prst="rect">
            <a:avLst/>
          </a:prstGeom>
        </p:spPr>
      </p:pic>
    </p:spTree>
    <p:extLst>
      <p:ext uri="{BB962C8B-B14F-4D97-AF65-F5344CB8AC3E}">
        <p14:creationId xmlns:p14="http://schemas.microsoft.com/office/powerpoint/2010/main" val="409568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Content Placeholder 5">
            <a:extLst>
              <a:ext uri="{FF2B5EF4-FFF2-40B4-BE49-F238E27FC236}">
                <a16:creationId xmlns:a16="http://schemas.microsoft.com/office/drawing/2014/main" id="{EF802112-A634-374F-AE2A-77AE5F08735A}"/>
              </a:ext>
            </a:extLst>
          </p:cNvPr>
          <p:cNvPicPr>
            <a:picLocks noGrp="1" noChangeAspect="1"/>
          </p:cNvPicPr>
          <p:nvPr>
            <p:ph idx="1"/>
          </p:nvPr>
        </p:nvPicPr>
        <p:blipFill rotWithShape="1">
          <a:blip r:embed="rId3"/>
          <a:srcRect t="12416" b="331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7670DEC-6195-E54C-A725-06A73E5B1979}"/>
              </a:ext>
            </a:extLst>
          </p:cNvPr>
          <p:cNvSpPr txBox="1"/>
          <p:nvPr/>
        </p:nvSpPr>
        <p:spPr>
          <a:xfrm>
            <a:off x="322178" y="306471"/>
            <a:ext cx="2969796" cy="553998"/>
          </a:xfrm>
          <a:prstGeom prst="rect">
            <a:avLst/>
          </a:prstGeom>
          <a:noFill/>
        </p:spPr>
        <p:txBody>
          <a:bodyPr wrap="square" rtlCol="0">
            <a:spAutoFit/>
          </a:bodyPr>
          <a:lstStyle/>
          <a:p>
            <a:pPr algn="l"/>
            <a:r>
              <a:rPr lang="en-GB" sz="3000" dirty="0">
                <a:solidFill>
                  <a:schemeClr val="bg1"/>
                </a:solidFill>
              </a:rPr>
              <a:t>METHODOLOGY</a:t>
            </a:r>
            <a:endParaRPr lang="en-US" sz="3000" dirty="0">
              <a:solidFill>
                <a:schemeClr val="bg1"/>
              </a:solidFill>
            </a:endParaRPr>
          </a:p>
        </p:txBody>
      </p:sp>
      <p:sp>
        <p:nvSpPr>
          <p:cNvPr id="7" name="TextBox 6">
            <a:extLst>
              <a:ext uri="{FF2B5EF4-FFF2-40B4-BE49-F238E27FC236}">
                <a16:creationId xmlns:a16="http://schemas.microsoft.com/office/drawing/2014/main" id="{C62C1495-CE2A-3145-99F7-E6F22854EDA4}"/>
              </a:ext>
            </a:extLst>
          </p:cNvPr>
          <p:cNvSpPr txBox="1"/>
          <p:nvPr/>
        </p:nvSpPr>
        <p:spPr>
          <a:xfrm>
            <a:off x="10845132" y="6580991"/>
            <a:ext cx="2172369" cy="276999"/>
          </a:xfrm>
          <a:prstGeom prst="rect">
            <a:avLst/>
          </a:prstGeom>
          <a:noFill/>
        </p:spPr>
        <p:txBody>
          <a:bodyPr wrap="square" rtlCol="0">
            <a:spAutoFit/>
          </a:bodyPr>
          <a:lstStyle/>
          <a:p>
            <a:pPr algn="l"/>
            <a:r>
              <a:rPr lang="en-GB" sz="1200" dirty="0">
                <a:solidFill>
                  <a:schemeClr val="bg1"/>
                </a:solidFill>
              </a:rPr>
              <a:t>(</a:t>
            </a:r>
            <a:r>
              <a:rPr lang="en-GB" sz="1200" dirty="0" err="1">
                <a:solidFill>
                  <a:schemeClr val="bg1"/>
                </a:solidFill>
              </a:rPr>
              <a:t>ePHOTOzine</a:t>
            </a:r>
            <a:r>
              <a:rPr lang="en-GB" sz="1200" dirty="0">
                <a:solidFill>
                  <a:schemeClr val="bg1"/>
                </a:solidFill>
              </a:rPr>
              <a:t>, 2016)</a:t>
            </a:r>
            <a:endParaRPr lang="en-US" sz="1200" dirty="0">
              <a:solidFill>
                <a:schemeClr val="bg1"/>
              </a:solidFill>
            </a:endParaRPr>
          </a:p>
        </p:txBody>
      </p:sp>
      <p:sp>
        <p:nvSpPr>
          <p:cNvPr id="2" name="TextBox 1">
            <a:extLst>
              <a:ext uri="{FF2B5EF4-FFF2-40B4-BE49-F238E27FC236}">
                <a16:creationId xmlns:a16="http://schemas.microsoft.com/office/drawing/2014/main" id="{019FE27C-967B-4A1F-A91C-4BEEBB2C0C22}"/>
              </a:ext>
            </a:extLst>
          </p:cNvPr>
          <p:cNvSpPr txBox="1"/>
          <p:nvPr/>
        </p:nvSpPr>
        <p:spPr>
          <a:xfrm>
            <a:off x="420652" y="860469"/>
            <a:ext cx="1084591" cy="400110"/>
          </a:xfrm>
          <a:prstGeom prst="rect">
            <a:avLst/>
          </a:prstGeom>
          <a:solidFill>
            <a:schemeClr val="bg1">
              <a:lumMod val="95000"/>
              <a:alpha val="60000"/>
            </a:schemeClr>
          </a:solidFill>
        </p:spPr>
        <p:txBody>
          <a:bodyPr wrap="square" rtlCol="0">
            <a:spAutoFit/>
          </a:bodyPr>
          <a:lstStyle/>
          <a:p>
            <a:r>
              <a:rPr lang="en-GB" sz="2000" dirty="0">
                <a:solidFill>
                  <a:schemeClr val="bg1"/>
                </a:solidFill>
                <a:latin typeface="+mj-lt"/>
              </a:rPr>
              <a:t>72 hours</a:t>
            </a:r>
          </a:p>
        </p:txBody>
      </p:sp>
      <p:sp>
        <p:nvSpPr>
          <p:cNvPr id="4" name="TextBox 3">
            <a:extLst>
              <a:ext uri="{FF2B5EF4-FFF2-40B4-BE49-F238E27FC236}">
                <a16:creationId xmlns:a16="http://schemas.microsoft.com/office/drawing/2014/main" id="{C2E47544-06AC-4081-911C-ECD6FB640819}"/>
              </a:ext>
            </a:extLst>
          </p:cNvPr>
          <p:cNvSpPr txBox="1"/>
          <p:nvPr/>
        </p:nvSpPr>
        <p:spPr>
          <a:xfrm>
            <a:off x="633046" y="1612465"/>
            <a:ext cx="3601329"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rPr>
              <a:t>Enclosure zones</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Instantaneous focal sampling</a:t>
            </a:r>
          </a:p>
          <a:p>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Extraneous variables </a:t>
            </a:r>
          </a:p>
        </p:txBody>
      </p:sp>
    </p:spTree>
    <p:extLst>
      <p:ext uri="{BB962C8B-B14F-4D97-AF65-F5344CB8AC3E}">
        <p14:creationId xmlns:p14="http://schemas.microsoft.com/office/powerpoint/2010/main" val="276852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Edward's Pheasant">
            <a:extLst>
              <a:ext uri="{FF2B5EF4-FFF2-40B4-BE49-F238E27FC236}">
                <a16:creationId xmlns:a16="http://schemas.microsoft.com/office/drawing/2014/main" id="{03A0E6B0-5617-4A08-95C7-BF085DF8279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1932" b="306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E92948-3D67-4529-BC3A-D1639072D8B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000" dirty="0">
                <a:solidFill>
                  <a:schemeClr val="tx1">
                    <a:lumMod val="85000"/>
                    <a:lumOff val="15000"/>
                  </a:schemeClr>
                </a:solidFill>
                <a:latin typeface="+mn-lt"/>
              </a:rPr>
              <a:t>RESULTS AND INDUSTRY APPLICATION</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D1D44BB-13F8-4226-944E-CE5E38C1C2B3}"/>
              </a:ext>
            </a:extLst>
          </p:cNvPr>
          <p:cNvSpPr txBox="1"/>
          <p:nvPr/>
        </p:nvSpPr>
        <p:spPr>
          <a:xfrm>
            <a:off x="11105795" y="6580991"/>
            <a:ext cx="2172369" cy="276999"/>
          </a:xfrm>
          <a:prstGeom prst="rect">
            <a:avLst/>
          </a:prstGeom>
          <a:noFill/>
        </p:spPr>
        <p:txBody>
          <a:bodyPr wrap="square" rtlCol="0">
            <a:spAutoFit/>
          </a:bodyPr>
          <a:lstStyle/>
          <a:p>
            <a:pPr algn="l"/>
            <a:r>
              <a:rPr lang="en-GB" sz="1200" dirty="0"/>
              <a:t>(</a:t>
            </a:r>
            <a:r>
              <a:rPr lang="en-GB" sz="1200" dirty="0" err="1"/>
              <a:t>Bezodis</a:t>
            </a:r>
            <a:r>
              <a:rPr lang="en-GB" sz="1200" dirty="0"/>
              <a:t>, 2015)</a:t>
            </a:r>
            <a:endParaRPr lang="en-US" sz="1200" dirty="0"/>
          </a:p>
        </p:txBody>
      </p:sp>
    </p:spTree>
    <p:extLst>
      <p:ext uri="{BB962C8B-B14F-4D97-AF65-F5344CB8AC3E}">
        <p14:creationId xmlns:p14="http://schemas.microsoft.com/office/powerpoint/2010/main" val="1419179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4692-C5AE-4520-B279-35D8B839404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17C2E3C-A5CC-45CA-A10A-74A2F627E411}"/>
              </a:ext>
            </a:extLst>
          </p:cNvPr>
          <p:cNvSpPr>
            <a:spLocks noGrp="1"/>
          </p:cNvSpPr>
          <p:nvPr>
            <p:ph idx="1"/>
          </p:nvPr>
        </p:nvSpPr>
        <p:spPr/>
        <p:txBody>
          <a:bodyPr/>
          <a:lstStyle/>
          <a:p>
            <a:endParaRPr lang="en-GB"/>
          </a:p>
        </p:txBody>
      </p:sp>
      <p:pic>
        <p:nvPicPr>
          <p:cNvPr id="4" name="Picture 8" descr="Image result for edwards's pheasant">
            <a:extLst>
              <a:ext uri="{FF2B5EF4-FFF2-40B4-BE49-F238E27FC236}">
                <a16:creationId xmlns:a16="http://schemas.microsoft.com/office/drawing/2014/main" id="{C38DB0DF-EB79-46CB-82CF-CFCE5FB5E4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28"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D67D800F-5BD0-45A9-9F83-DBB661C59F7F}"/>
              </a:ext>
            </a:extLst>
          </p:cNvPr>
          <p:cNvSpPr/>
          <p:nvPr/>
        </p:nvSpPr>
        <p:spPr>
          <a:xfrm>
            <a:off x="7566212" y="240833"/>
            <a:ext cx="4249270" cy="3281363"/>
          </a:xfrm>
          <a:prstGeom prst="cloud">
            <a:avLst/>
          </a:prstGeom>
          <a:solidFill>
            <a:schemeClr val="bg1">
              <a:lumMod val="95000"/>
              <a:alpha val="32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lumMod val="85000"/>
                    <a:lumOff val="15000"/>
                  </a:schemeClr>
                </a:solidFill>
              </a:rPr>
              <a:t>Questions?</a:t>
            </a:r>
          </a:p>
        </p:txBody>
      </p:sp>
      <p:sp>
        <p:nvSpPr>
          <p:cNvPr id="6" name="TextBox 5">
            <a:extLst>
              <a:ext uri="{FF2B5EF4-FFF2-40B4-BE49-F238E27FC236}">
                <a16:creationId xmlns:a16="http://schemas.microsoft.com/office/drawing/2014/main" id="{7C36375E-5C4F-4901-8553-33F381721A23}"/>
              </a:ext>
            </a:extLst>
          </p:cNvPr>
          <p:cNvSpPr txBox="1"/>
          <p:nvPr/>
        </p:nvSpPr>
        <p:spPr>
          <a:xfrm>
            <a:off x="10406548" y="6580991"/>
            <a:ext cx="2172369" cy="276999"/>
          </a:xfrm>
          <a:prstGeom prst="rect">
            <a:avLst/>
          </a:prstGeom>
          <a:noFill/>
        </p:spPr>
        <p:txBody>
          <a:bodyPr wrap="square" rtlCol="0">
            <a:spAutoFit/>
          </a:bodyPr>
          <a:lstStyle/>
          <a:p>
            <a:pPr algn="l"/>
            <a:r>
              <a:rPr lang="en-US" sz="1200" dirty="0"/>
              <a:t>(Blue Creek Aviaries, 2019)</a:t>
            </a:r>
          </a:p>
        </p:txBody>
      </p:sp>
    </p:spTree>
    <p:extLst>
      <p:ext uri="{BB962C8B-B14F-4D97-AF65-F5344CB8AC3E}">
        <p14:creationId xmlns:p14="http://schemas.microsoft.com/office/powerpoint/2010/main" val="3278294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DD0309299DDE4AB5E83C39AA6EDD91" ma:contentTypeVersion="5" ma:contentTypeDescription="Create a new document." ma:contentTypeScope="" ma:versionID="0ee3fcebd30f7fe860b0645aec54f4d3">
  <xsd:schema xmlns:xsd="http://www.w3.org/2001/XMLSchema" xmlns:xs="http://www.w3.org/2001/XMLSchema" xmlns:p="http://schemas.microsoft.com/office/2006/metadata/properties" xmlns:ns3="5bcfe87a-66ed-428c-a15c-d2d3a7ae9fad" xmlns:ns4="d0e15e5f-880f-4d36-90f1-c047a4e37359" targetNamespace="http://schemas.microsoft.com/office/2006/metadata/properties" ma:root="true" ma:fieldsID="c7a6aebb7b60367de9aa4b6ca9854eee" ns3:_="" ns4:_="">
    <xsd:import namespace="5bcfe87a-66ed-428c-a15c-d2d3a7ae9fad"/>
    <xsd:import namespace="d0e15e5f-880f-4d36-90f1-c047a4e3735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cfe87a-66ed-428c-a15c-d2d3a7ae9fa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e15e5f-880f-4d36-90f1-c047a4e3735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9AC6CD-45B0-4D84-9F26-994C6F490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cfe87a-66ed-428c-a15c-d2d3a7ae9fad"/>
    <ds:schemaRef ds:uri="d0e15e5f-880f-4d36-90f1-c047a4e373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5D1D36-E664-440E-864A-180C439CCF9D}">
  <ds:schemaRefs>
    <ds:schemaRef ds:uri="http://schemas.microsoft.com/sharepoint/v3/contenttype/forms"/>
  </ds:schemaRefs>
</ds:datastoreItem>
</file>

<file path=customXml/itemProps3.xml><?xml version="1.0" encoding="utf-8"?>
<ds:datastoreItem xmlns:ds="http://schemas.openxmlformats.org/officeDocument/2006/customXml" ds:itemID="{F8D849AA-5706-4B4F-9C44-0AEFF4E602D7}">
  <ds:schemaRefs>
    <ds:schemaRef ds:uri="http://purl.org/dc/elements/1.1/"/>
    <ds:schemaRef ds:uri="http://schemas.microsoft.com/office/2006/metadata/properties"/>
    <ds:schemaRef ds:uri="d0e15e5f-880f-4d36-90f1-c047a4e37359"/>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5bcfe87a-66ed-428c-a15c-d2d3a7ae9fa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273</TotalTime>
  <Words>1371</Words>
  <Application>Microsoft Office PowerPoint</Application>
  <PresentationFormat>Widescreen</PresentationFormat>
  <Paragraphs>103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Study into the behaviour of Lophura edwardsi and the effect of observer presence on their display.</vt:lpstr>
      <vt:lpstr>Why Edwards’s pheasant?</vt:lpstr>
      <vt:lpstr>PowerPoint Presentation</vt:lpstr>
      <vt:lpstr>PowerPoint Presentation</vt:lpstr>
      <vt:lpstr>PowerPoint Presentation</vt:lpstr>
      <vt:lpstr>LITERATURE </vt:lpstr>
      <vt:lpstr>PowerPoint Presentation</vt:lpstr>
      <vt:lpstr>RESULTS AND INDUSTRY APPLICATION</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into the behaviour of Lophura edwardsi and the effect of observer presence on their display.</dc:title>
  <dc:creator>14627420 Rhiannon Hoy</dc:creator>
  <cp:lastModifiedBy>14627420 Rhiannon Hoy</cp:lastModifiedBy>
  <cp:revision>53</cp:revision>
  <cp:lastPrinted>2019-12-04T12:45:47Z</cp:lastPrinted>
  <dcterms:created xsi:type="dcterms:W3CDTF">2019-12-04T10:16:36Z</dcterms:created>
  <dcterms:modified xsi:type="dcterms:W3CDTF">2019-12-10T14:30:23Z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0x010100A6DD0309299DDE4AB5E83C39AA6EDD91</vt:lpwstr>
  </property>
</Properties>
</file>